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charts/chart1.xml" ContentType="application/vnd.openxmlformats-officedocument.drawingml.chart+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charts/chart2.xml" ContentType="application/vnd.openxmlformats-officedocument.drawingml.chart+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ppt/charts/chart3.xml" ContentType="application/vnd.openxmlformats-officedocument.drawingml.chart+xml"/>
  <Override PartName="/ppt/tags/tag16.xml" ContentType="application/vnd.openxmlformats-officedocument.presentationml.tags+xml"/>
  <Override PartName="/ppt/notesSlides/notesSlide4.xml" ContentType="application/vnd.openxmlformats-officedocument.presentationml.notesSlide+xml"/>
  <Override PartName="/ppt/tags/tag17.xml" ContentType="application/vnd.openxmlformats-officedocument.presentationml.tags+xml"/>
  <Override PartName="/ppt/notesSlides/notesSlide5.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6.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7.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8.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charts/chart4.xml" ContentType="application/vnd.openxmlformats-officedocument.drawingml.chart+xml"/>
  <Override PartName="/ppt/tags/tag36.xml" ContentType="application/vnd.openxmlformats-officedocument.presentationml.tags+xml"/>
  <Override PartName="/ppt/tags/tag37.xml" ContentType="application/vnd.openxmlformats-officedocument.presentationml.tags+xml"/>
  <Override PartName="/ppt/charts/chart5.xml" ContentType="application/vnd.openxmlformats-officedocument.drawingml.chart+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9.xml" ContentType="application/vnd.openxmlformats-officedocument.presentationml.notesSlide+xml"/>
  <Override PartName="/ppt/charts/chart6.xml" ContentType="application/vnd.openxmlformats-officedocument.drawingml.chart+xml"/>
  <Override PartName="/ppt/tags/tag42.xml" ContentType="application/vnd.openxmlformats-officedocument.presentationml.tags+xml"/>
  <Override PartName="/ppt/tags/tag43.xml" ContentType="application/vnd.openxmlformats-officedocument.presentationml.tags+xml"/>
  <Override PartName="/ppt/charts/chart7.xml" ContentType="application/vnd.openxmlformats-officedocument.drawingml.chart+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0.xml" ContentType="application/vnd.openxmlformats-officedocument.presentationml.notesSlide+xml"/>
  <Override PartName="/ppt/charts/chart8.xml" ContentType="application/vnd.openxmlformats-officedocument.drawingml.chart+xml"/>
  <Override PartName="/ppt/tags/tag48.xml" ContentType="application/vnd.openxmlformats-officedocument.presentationml.tags+xml"/>
  <Override PartName="/ppt/tags/tag49.xml" ContentType="application/vnd.openxmlformats-officedocument.presentationml.tags+xml"/>
  <Override PartName="/ppt/charts/chart9.xml" ContentType="application/vnd.openxmlformats-officedocument.drawingml.chart+xml"/>
  <Override PartName="/ppt/tags/tag50.xml" ContentType="application/vnd.openxmlformats-officedocument.presentationml.tags+xml"/>
  <Override PartName="/ppt/tags/tag5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008" autoAdjust="0"/>
  </p:normalViewPr>
  <p:slideViewPr>
    <p:cSldViewPr>
      <p:cViewPr varScale="1">
        <p:scale>
          <a:sx n="60" d="100"/>
          <a:sy n="60" d="100"/>
        </p:scale>
        <p:origin x="16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EGRAIN~1\AppData\Local\Temp\kpiTmp\278870~1\Keypoint%20Interactive%20Chart%20in%20Microsoft%20Office%20PowerPoint%20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EGRAIN~1\AppData\Local\Temp\kpiTmp\278870~1\Keypoint%20Interactive%20Chart%20in%20Microsoft%20Office%20PowerPoint%20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EGRAIN~1\AppData\Local\Temp\kpiTmp\278870~1\Keypoint%20Interactive%20Chart%20in%20Microsoft%20Office%20PowerPoint%20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EGRAIN~1\AppData\Local\Temp\kpiTmp\278870~1\Keypoint%20Interactive%20Chart%20in%20Microsoft%20Office%20PowerPoint%20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EGRAIN~1\AppData\Local\Temp\kpiTmp\278870~1\Keypoint%20Interactive%20Chart%20in%20Microsoft%20Office%20PowerPoint%20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EGRAIN~1\AppData\Local\Temp\kpiTmp\278870~1\Keypoint%20Interactive%20Chart%20in%20Microsoft%20Office%20PowerPoint%20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EGRAIN~1\AppData\Local\Temp\kpiTmp\278870~1\Keypoint%20Interactive%20Chart%20in%20Microsoft%20Office%20PowerPoint%201.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EGRAIN~1\AppData\Local\Temp\kpiTmp\278870~1\Keypoint%20Interactive%20Chart%20in%20Microsoft%20Office%20PowerPoint%201.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EGRAIN~1\AppData\Local\Temp\kpiTmp\278870~1\Keypoint%20Interactive%20Chart%20in%20Microsoft%20Office%20PowerPoint%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'001'!$B$1</c:f>
              <c:strCache>
                <c:ptCount val="1"/>
                <c:pt idx="0">
                  <c:v>True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'001'!$A$2:$A$3</c:f>
              <c:strCache>
                <c:ptCount val="2"/>
                <c:pt idx="0">
                  <c:v>True</c:v>
                </c:pt>
                <c:pt idx="1">
                  <c:v>False</c:v>
                </c:pt>
              </c:strCache>
            </c:strRef>
          </c:cat>
          <c:val>
            <c:numRef>
              <c:f>'001'!$B$2:$B$3</c:f>
              <c:numCache>
                <c:formatCode>0%</c:formatCode>
                <c:ptCount val="2"/>
                <c:pt idx="0">
                  <c:v>0</c:v>
                </c:pt>
                <c:pt idx="1">
                  <c:v>0</c:v>
                </c:pt>
              </c:numCache>
            </c:numRef>
          </c:val>
        </c:ser>
        <c:dLbls>
          <c:showLegendKey val="0"/>
          <c:showVal val="0"/>
          <c:showCatName val="0"/>
          <c:showSerName val="0"/>
          <c:showPercent val="0"/>
          <c:showBubbleSize val="0"/>
        </c:dLbls>
        <c:gapWidth val="150"/>
        <c:axId val="169294240"/>
        <c:axId val="169294632"/>
      </c:barChart>
      <c:catAx>
        <c:axId val="169294240"/>
        <c:scaling>
          <c:orientation val="minMax"/>
        </c:scaling>
        <c:delete val="0"/>
        <c:axPos val="b"/>
        <c:numFmt formatCode="General" sourceLinked="1"/>
        <c:majorTickMark val="out"/>
        <c:minorTickMark val="none"/>
        <c:tickLblPos val="nextTo"/>
        <c:crossAx val="169294632"/>
        <c:crosses val="autoZero"/>
        <c:auto val="1"/>
        <c:lblAlgn val="ctr"/>
        <c:lblOffset val="100"/>
        <c:noMultiLvlLbl val="0"/>
      </c:catAx>
      <c:valAx>
        <c:axId val="169294632"/>
        <c:scaling>
          <c:orientation val="minMax"/>
        </c:scaling>
        <c:delete val="0"/>
        <c:axPos val="l"/>
        <c:majorGridlines/>
        <c:numFmt formatCode="0%" sourceLinked="1"/>
        <c:majorTickMark val="out"/>
        <c:minorTickMark val="none"/>
        <c:tickLblPos val="nextTo"/>
        <c:crossAx val="169294240"/>
        <c:crosses val="autoZero"/>
        <c:crossBetween val="between"/>
      </c:valAx>
    </c:plotArea>
    <c:plotVisOnly val="1"/>
    <c:dispBlanksAs val="gap"/>
    <c:showDLblsOverMax val="0"/>
  </c:chart>
  <c:txPr>
    <a:bodyPr/>
    <a:lstStyle/>
    <a:p>
      <a:pPr>
        <a:defRPr sz="2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'002'!$B$1</c:f>
              <c:strCache>
                <c:ptCount val="1"/>
                <c:pt idx="0">
                  <c:v>When you're upset, pause, and slowly count to ten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'002'!$A$2:$A$6</c:f>
              <c:strCache>
                <c:ptCount val="5"/>
                <c:pt idx="0">
                  <c:v>When you're upset, pause, and slowly count to ten</c:v>
                </c:pt>
                <c:pt idx="1">
                  <c:v>Take a cooling-off period</c:v>
                </c:pt>
                <c:pt idx="2">
                  <c:v>Punch a wall and not a person</c:v>
                </c:pt>
                <c:pt idx="3">
                  <c:v>Don't address anger when you're rushed</c:v>
                </c:pt>
                <c:pt idx="4">
                  <c:v>Don't try to address your anger when you're tired or before sleep</c:v>
                </c:pt>
              </c:strCache>
            </c:strRef>
          </c:cat>
          <c:val>
            <c:numRef>
              <c:f>'002'!$B$2:$B$6</c:f>
              <c:numCache>
                <c:formatCode>0%</c:formatCode>
                <c:ptCount val="5"/>
                <c:pt idx="0">
                  <c:v>0</c:v>
                </c:pt>
                <c:pt idx="1">
                  <c:v>0</c:v>
                </c:pt>
                <c:pt idx="2">
                  <c:v>0</c:v>
                </c:pt>
                <c:pt idx="3">
                  <c:v>0</c:v>
                </c:pt>
                <c:pt idx="4">
                  <c:v>0</c:v>
                </c:pt>
              </c:numCache>
            </c:numRef>
          </c:val>
        </c:ser>
        <c:dLbls>
          <c:showLegendKey val="0"/>
          <c:showVal val="0"/>
          <c:showCatName val="0"/>
          <c:showSerName val="0"/>
          <c:showPercent val="0"/>
          <c:showBubbleSize val="0"/>
        </c:dLbls>
        <c:gapWidth val="150"/>
        <c:axId val="169295416"/>
        <c:axId val="169295808"/>
      </c:barChart>
      <c:catAx>
        <c:axId val="169295416"/>
        <c:scaling>
          <c:orientation val="minMax"/>
        </c:scaling>
        <c:delete val="0"/>
        <c:axPos val="b"/>
        <c:numFmt formatCode="General" sourceLinked="1"/>
        <c:majorTickMark val="out"/>
        <c:minorTickMark val="none"/>
        <c:tickLblPos val="nextTo"/>
        <c:crossAx val="169295808"/>
        <c:crosses val="autoZero"/>
        <c:auto val="1"/>
        <c:lblAlgn val="ctr"/>
        <c:lblOffset val="100"/>
        <c:noMultiLvlLbl val="0"/>
      </c:catAx>
      <c:valAx>
        <c:axId val="169295808"/>
        <c:scaling>
          <c:orientation val="minMax"/>
        </c:scaling>
        <c:delete val="0"/>
        <c:axPos val="l"/>
        <c:majorGridlines/>
        <c:numFmt formatCode="0%" sourceLinked="1"/>
        <c:majorTickMark val="out"/>
        <c:minorTickMark val="none"/>
        <c:tickLblPos val="nextTo"/>
        <c:crossAx val="169295416"/>
        <c:crosses val="autoZero"/>
        <c:crossBetween val="between"/>
      </c:valAx>
    </c:plotArea>
    <c:plotVisOnly val="1"/>
    <c:dispBlanksAs val="gap"/>
    <c:showDLblsOverMax val="0"/>
  </c:chart>
  <c:txPr>
    <a:bodyPr/>
    <a:lstStyle/>
    <a:p>
      <a:pPr>
        <a:defRPr sz="2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'003'!$B$1</c:f>
              <c:strCache>
                <c:ptCount val="1"/>
                <c:pt idx="0">
                  <c:v>Love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'003'!$A$2:$A$6</c:f>
              <c:strCache>
                <c:ptCount val="5"/>
                <c:pt idx="0">
                  <c:v>Love</c:v>
                </c:pt>
                <c:pt idx="1">
                  <c:v>Fun</c:v>
                </c:pt>
                <c:pt idx="2">
                  <c:v>Freedom</c:v>
                </c:pt>
                <c:pt idx="3">
                  <c:v>Survival</c:v>
                </c:pt>
                <c:pt idx="4">
                  <c:v>Happiness</c:v>
                </c:pt>
              </c:strCache>
            </c:strRef>
          </c:cat>
          <c:val>
            <c:numRef>
              <c:f>'003'!$B$2:$B$6</c:f>
              <c:numCache>
                <c:formatCode>0%</c:formatCode>
                <c:ptCount val="5"/>
                <c:pt idx="0">
                  <c:v>0</c:v>
                </c:pt>
                <c:pt idx="1">
                  <c:v>0</c:v>
                </c:pt>
                <c:pt idx="2">
                  <c:v>0</c:v>
                </c:pt>
                <c:pt idx="3">
                  <c:v>0</c:v>
                </c:pt>
                <c:pt idx="4">
                  <c:v>0</c:v>
                </c:pt>
              </c:numCache>
            </c:numRef>
          </c:val>
        </c:ser>
        <c:dLbls>
          <c:showLegendKey val="0"/>
          <c:showVal val="0"/>
          <c:showCatName val="0"/>
          <c:showSerName val="0"/>
          <c:showPercent val="0"/>
          <c:showBubbleSize val="0"/>
        </c:dLbls>
        <c:gapWidth val="150"/>
        <c:axId val="169296592"/>
        <c:axId val="169296984"/>
      </c:barChart>
      <c:catAx>
        <c:axId val="169296592"/>
        <c:scaling>
          <c:orientation val="minMax"/>
        </c:scaling>
        <c:delete val="0"/>
        <c:axPos val="b"/>
        <c:numFmt formatCode="General" sourceLinked="1"/>
        <c:majorTickMark val="out"/>
        <c:minorTickMark val="none"/>
        <c:tickLblPos val="nextTo"/>
        <c:crossAx val="169296984"/>
        <c:crosses val="autoZero"/>
        <c:auto val="1"/>
        <c:lblAlgn val="ctr"/>
        <c:lblOffset val="100"/>
        <c:noMultiLvlLbl val="0"/>
      </c:catAx>
      <c:valAx>
        <c:axId val="169296984"/>
        <c:scaling>
          <c:orientation val="minMax"/>
        </c:scaling>
        <c:delete val="0"/>
        <c:axPos val="l"/>
        <c:majorGridlines/>
        <c:numFmt formatCode="0%" sourceLinked="1"/>
        <c:majorTickMark val="out"/>
        <c:minorTickMark val="none"/>
        <c:tickLblPos val="nextTo"/>
        <c:crossAx val="169296592"/>
        <c:crosses val="autoZero"/>
        <c:crossBetween val="between"/>
      </c:valAx>
    </c:plotArea>
    <c:plotVisOnly val="1"/>
    <c:dispBlanksAs val="gap"/>
    <c:showDLblsOverMax val="0"/>
  </c:chart>
  <c:txPr>
    <a:bodyPr/>
    <a:lstStyle/>
    <a:p>
      <a:pPr>
        <a:defRPr sz="2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'004'!$B$1</c:f>
              <c:strCache>
                <c:ptCount val="1"/>
                <c:pt idx="0">
                  <c:v>True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'004'!$A$2:$A$3</c:f>
              <c:strCache>
                <c:ptCount val="2"/>
                <c:pt idx="0">
                  <c:v>True</c:v>
                </c:pt>
                <c:pt idx="1">
                  <c:v>False</c:v>
                </c:pt>
              </c:strCache>
            </c:strRef>
          </c:cat>
          <c:val>
            <c:numRef>
              <c:f>'004'!$B$2:$B$3</c:f>
              <c:numCache>
                <c:formatCode>0%</c:formatCode>
                <c:ptCount val="2"/>
                <c:pt idx="0">
                  <c:v>0</c:v>
                </c:pt>
                <c:pt idx="1">
                  <c:v>0</c:v>
                </c:pt>
              </c:numCache>
            </c:numRef>
          </c:val>
        </c:ser>
        <c:dLbls>
          <c:showLegendKey val="0"/>
          <c:showVal val="0"/>
          <c:showCatName val="0"/>
          <c:showSerName val="0"/>
          <c:showPercent val="0"/>
          <c:showBubbleSize val="0"/>
        </c:dLbls>
        <c:gapWidth val="150"/>
        <c:axId val="169581736"/>
        <c:axId val="169582128"/>
      </c:barChart>
      <c:catAx>
        <c:axId val="169581736"/>
        <c:scaling>
          <c:orientation val="minMax"/>
        </c:scaling>
        <c:delete val="0"/>
        <c:axPos val="b"/>
        <c:numFmt formatCode="General" sourceLinked="1"/>
        <c:majorTickMark val="out"/>
        <c:minorTickMark val="none"/>
        <c:tickLblPos val="nextTo"/>
        <c:crossAx val="169582128"/>
        <c:crosses val="autoZero"/>
        <c:auto val="1"/>
        <c:lblAlgn val="ctr"/>
        <c:lblOffset val="100"/>
        <c:noMultiLvlLbl val="0"/>
      </c:catAx>
      <c:valAx>
        <c:axId val="169582128"/>
        <c:scaling>
          <c:orientation val="minMax"/>
        </c:scaling>
        <c:delete val="0"/>
        <c:axPos val="l"/>
        <c:majorGridlines/>
        <c:numFmt formatCode="0%" sourceLinked="1"/>
        <c:majorTickMark val="out"/>
        <c:minorTickMark val="none"/>
        <c:tickLblPos val="nextTo"/>
        <c:crossAx val="169581736"/>
        <c:crosses val="autoZero"/>
        <c:crossBetween val="between"/>
      </c:valAx>
    </c:plotArea>
    <c:plotVisOnly val="1"/>
    <c:dispBlanksAs val="gap"/>
    <c:showDLblsOverMax val="0"/>
  </c:chart>
  <c:txPr>
    <a:bodyPr/>
    <a:lstStyle/>
    <a:p>
      <a:pPr>
        <a:defRPr sz="20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'005'!$B$1</c:f>
              <c:strCache>
                <c:ptCount val="1"/>
                <c:pt idx="0">
                  <c:v>001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'005'!$A$2:$A$3</c:f>
              <c:strCache>
                <c:ptCount val="2"/>
                <c:pt idx="0">
                  <c:v>True</c:v>
                </c:pt>
                <c:pt idx="1">
                  <c:v>False</c:v>
                </c:pt>
              </c:strCache>
            </c:strRef>
          </c:cat>
          <c:val>
            <c:numRef>
              <c:f>'005'!$B$2:$B$3</c:f>
              <c:numCache>
                <c:formatCode>0%</c:formatCode>
                <c:ptCount val="2"/>
                <c:pt idx="0">
                  <c:v>0</c:v>
                </c:pt>
                <c:pt idx="1">
                  <c:v>0</c:v>
                </c:pt>
              </c:numCache>
            </c:numRef>
          </c:val>
        </c:ser>
        <c:ser>
          <c:idx val="1"/>
          <c:order val="1"/>
          <c:tx>
            <c:strRef>
              <c:f>'005'!$C$1</c:f>
              <c:strCache>
                <c:ptCount val="1"/>
                <c:pt idx="0">
                  <c:v>001-001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'005'!$A$2:$A$3</c:f>
              <c:strCache>
                <c:ptCount val="2"/>
                <c:pt idx="0">
                  <c:v>True</c:v>
                </c:pt>
                <c:pt idx="1">
                  <c:v>False</c:v>
                </c:pt>
              </c:strCache>
            </c:strRef>
          </c:cat>
          <c:val>
            <c:numRef>
              <c:f>'005'!$C$2:$C$3</c:f>
              <c:numCache>
                <c:formatCode>0%</c:formatCode>
                <c:ptCount val="2"/>
                <c:pt idx="0">
                  <c:v>0</c:v>
                </c:pt>
                <c:pt idx="1">
                  <c:v>0</c:v>
                </c:pt>
              </c:numCache>
            </c:numRef>
          </c:val>
        </c:ser>
        <c:dLbls>
          <c:showLegendKey val="0"/>
          <c:showVal val="0"/>
          <c:showCatName val="0"/>
          <c:showSerName val="0"/>
          <c:showPercent val="0"/>
          <c:showBubbleSize val="0"/>
        </c:dLbls>
        <c:gapWidth val="150"/>
        <c:axId val="169582912"/>
        <c:axId val="169583304"/>
      </c:barChart>
      <c:catAx>
        <c:axId val="169582912"/>
        <c:scaling>
          <c:orientation val="minMax"/>
        </c:scaling>
        <c:delete val="0"/>
        <c:axPos val="b"/>
        <c:numFmt formatCode="General" sourceLinked="1"/>
        <c:majorTickMark val="out"/>
        <c:minorTickMark val="none"/>
        <c:tickLblPos val="nextTo"/>
        <c:crossAx val="169583304"/>
        <c:crosses val="autoZero"/>
        <c:auto val="1"/>
        <c:lblAlgn val="ctr"/>
        <c:lblOffset val="100"/>
        <c:noMultiLvlLbl val="0"/>
      </c:catAx>
      <c:valAx>
        <c:axId val="169583304"/>
        <c:scaling>
          <c:orientation val="minMax"/>
        </c:scaling>
        <c:delete val="0"/>
        <c:axPos val="l"/>
        <c:majorGridlines/>
        <c:numFmt formatCode="0%" sourceLinked="1"/>
        <c:majorTickMark val="out"/>
        <c:minorTickMark val="none"/>
        <c:tickLblPos val="nextTo"/>
        <c:crossAx val="169582912"/>
        <c:crosses val="autoZero"/>
        <c:crossBetween val="between"/>
      </c:valAx>
    </c:plotArea>
    <c:plotVisOnly val="1"/>
    <c:dispBlanksAs val="gap"/>
    <c:showDLblsOverMax val="0"/>
  </c:chart>
  <c:txPr>
    <a:bodyPr/>
    <a:lstStyle/>
    <a:p>
      <a:pPr>
        <a:defRPr sz="20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'006'!$B$1</c:f>
              <c:strCache>
                <c:ptCount val="1"/>
                <c:pt idx="0">
                  <c:v>When you're upset, pause, and slowly count to ten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'006'!$A$2:$A$6</c:f>
              <c:strCache>
                <c:ptCount val="5"/>
                <c:pt idx="0">
                  <c:v>When you're upset, pause, and slowly count to ten</c:v>
                </c:pt>
                <c:pt idx="1">
                  <c:v>Take a cooling-off period</c:v>
                </c:pt>
                <c:pt idx="2">
                  <c:v>Punch a wall and not a person</c:v>
                </c:pt>
                <c:pt idx="3">
                  <c:v>Don't address anger when you're rushed</c:v>
                </c:pt>
                <c:pt idx="4">
                  <c:v>Don't try to address your anger when you're tired or before sleep</c:v>
                </c:pt>
              </c:strCache>
            </c:strRef>
          </c:cat>
          <c:val>
            <c:numRef>
              <c:f>'006'!$B$2:$B$6</c:f>
              <c:numCache>
                <c:formatCode>0%</c:formatCode>
                <c:ptCount val="5"/>
                <c:pt idx="0">
                  <c:v>0</c:v>
                </c:pt>
                <c:pt idx="1">
                  <c:v>0</c:v>
                </c:pt>
                <c:pt idx="2">
                  <c:v>0</c:v>
                </c:pt>
                <c:pt idx="3">
                  <c:v>0</c:v>
                </c:pt>
                <c:pt idx="4">
                  <c:v>0</c:v>
                </c:pt>
              </c:numCache>
            </c:numRef>
          </c:val>
        </c:ser>
        <c:dLbls>
          <c:showLegendKey val="0"/>
          <c:showVal val="0"/>
          <c:showCatName val="0"/>
          <c:showSerName val="0"/>
          <c:showPercent val="0"/>
          <c:showBubbleSize val="0"/>
        </c:dLbls>
        <c:gapWidth val="150"/>
        <c:axId val="169584088"/>
        <c:axId val="169584480"/>
      </c:barChart>
      <c:catAx>
        <c:axId val="169584088"/>
        <c:scaling>
          <c:orientation val="minMax"/>
        </c:scaling>
        <c:delete val="0"/>
        <c:axPos val="b"/>
        <c:numFmt formatCode="General" sourceLinked="1"/>
        <c:majorTickMark val="out"/>
        <c:minorTickMark val="none"/>
        <c:tickLblPos val="nextTo"/>
        <c:crossAx val="169584480"/>
        <c:crosses val="autoZero"/>
        <c:auto val="1"/>
        <c:lblAlgn val="ctr"/>
        <c:lblOffset val="100"/>
        <c:noMultiLvlLbl val="0"/>
      </c:catAx>
      <c:valAx>
        <c:axId val="169584480"/>
        <c:scaling>
          <c:orientation val="minMax"/>
        </c:scaling>
        <c:delete val="0"/>
        <c:axPos val="l"/>
        <c:majorGridlines/>
        <c:numFmt formatCode="0%" sourceLinked="1"/>
        <c:majorTickMark val="out"/>
        <c:minorTickMark val="none"/>
        <c:tickLblPos val="nextTo"/>
        <c:crossAx val="169584088"/>
        <c:crosses val="autoZero"/>
        <c:crossBetween val="between"/>
      </c:valAx>
    </c:plotArea>
    <c:plotVisOnly val="1"/>
    <c:dispBlanksAs val="gap"/>
    <c:showDLblsOverMax val="0"/>
  </c:chart>
  <c:txPr>
    <a:bodyPr/>
    <a:lstStyle/>
    <a:p>
      <a:pPr>
        <a:defRPr sz="20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01514046855254"/>
          <c:y val="4.0760206243125263E-2"/>
          <c:w val="0.86709597064255861"/>
          <c:h val="0.50895462984694217"/>
        </c:manualLayout>
      </c:layout>
      <c:barChart>
        <c:barDir val="col"/>
        <c:grouping val="clustered"/>
        <c:varyColors val="0"/>
        <c:ser>
          <c:idx val="0"/>
          <c:order val="0"/>
          <c:tx>
            <c:strRef>
              <c:f>'007'!$B$1</c:f>
              <c:strCache>
                <c:ptCount val="1"/>
                <c:pt idx="0">
                  <c:v>002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'007'!$A$2:$A$6</c:f>
              <c:strCache>
                <c:ptCount val="5"/>
                <c:pt idx="0">
                  <c:v>When you're upset, pause, and slowly count to ten</c:v>
                </c:pt>
                <c:pt idx="1">
                  <c:v>Take a cooling-off period</c:v>
                </c:pt>
                <c:pt idx="2">
                  <c:v>Punch a wall and not a person</c:v>
                </c:pt>
                <c:pt idx="3">
                  <c:v>Don't address anger when you're rushed</c:v>
                </c:pt>
                <c:pt idx="4">
                  <c:v>Don't try to address your anger when you're tired or before sleep</c:v>
                </c:pt>
              </c:strCache>
            </c:strRef>
          </c:cat>
          <c:val>
            <c:numRef>
              <c:f>'007'!$B$2:$B$6</c:f>
              <c:numCache>
                <c:formatCode>0%</c:formatCode>
                <c:ptCount val="5"/>
                <c:pt idx="0">
                  <c:v>0</c:v>
                </c:pt>
                <c:pt idx="1">
                  <c:v>0</c:v>
                </c:pt>
                <c:pt idx="2">
                  <c:v>0</c:v>
                </c:pt>
                <c:pt idx="3">
                  <c:v>0</c:v>
                </c:pt>
                <c:pt idx="4">
                  <c:v>0</c:v>
                </c:pt>
              </c:numCache>
            </c:numRef>
          </c:val>
        </c:ser>
        <c:ser>
          <c:idx val="1"/>
          <c:order val="1"/>
          <c:tx>
            <c:strRef>
              <c:f>'007'!$C$1</c:f>
              <c:strCache>
                <c:ptCount val="1"/>
                <c:pt idx="0">
                  <c:v>002-001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'007'!$A$2:$A$6</c:f>
              <c:strCache>
                <c:ptCount val="5"/>
                <c:pt idx="0">
                  <c:v>When you're upset, pause, and slowly count to ten</c:v>
                </c:pt>
                <c:pt idx="1">
                  <c:v>Take a cooling-off period</c:v>
                </c:pt>
                <c:pt idx="2">
                  <c:v>Punch a wall and not a person</c:v>
                </c:pt>
                <c:pt idx="3">
                  <c:v>Don't address anger when you're rushed</c:v>
                </c:pt>
                <c:pt idx="4">
                  <c:v>Don't try to address your anger when you're tired or before sleep</c:v>
                </c:pt>
              </c:strCache>
            </c:strRef>
          </c:cat>
          <c:val>
            <c:numRef>
              <c:f>'007'!$C$2:$C$6</c:f>
              <c:numCache>
                <c:formatCode>0%</c:formatCode>
                <c:ptCount val="5"/>
                <c:pt idx="0">
                  <c:v>0</c:v>
                </c:pt>
                <c:pt idx="1">
                  <c:v>0</c:v>
                </c:pt>
                <c:pt idx="2">
                  <c:v>0</c:v>
                </c:pt>
                <c:pt idx="3">
                  <c:v>0</c:v>
                </c:pt>
                <c:pt idx="4">
                  <c:v>0</c:v>
                </c:pt>
              </c:numCache>
            </c:numRef>
          </c:val>
        </c:ser>
        <c:dLbls>
          <c:showLegendKey val="0"/>
          <c:showVal val="0"/>
          <c:showCatName val="0"/>
          <c:showSerName val="0"/>
          <c:showPercent val="0"/>
          <c:showBubbleSize val="0"/>
        </c:dLbls>
        <c:gapWidth val="150"/>
        <c:axId val="169872376"/>
        <c:axId val="169872768"/>
      </c:barChart>
      <c:catAx>
        <c:axId val="169872376"/>
        <c:scaling>
          <c:orientation val="minMax"/>
        </c:scaling>
        <c:delete val="0"/>
        <c:axPos val="b"/>
        <c:numFmt formatCode="General" sourceLinked="1"/>
        <c:majorTickMark val="out"/>
        <c:minorTickMark val="none"/>
        <c:tickLblPos val="nextTo"/>
        <c:crossAx val="169872768"/>
        <c:crosses val="autoZero"/>
        <c:auto val="1"/>
        <c:lblAlgn val="ctr"/>
        <c:lblOffset val="100"/>
        <c:noMultiLvlLbl val="0"/>
      </c:catAx>
      <c:valAx>
        <c:axId val="169872768"/>
        <c:scaling>
          <c:orientation val="minMax"/>
        </c:scaling>
        <c:delete val="0"/>
        <c:axPos val="l"/>
        <c:majorGridlines/>
        <c:numFmt formatCode="0%" sourceLinked="1"/>
        <c:majorTickMark val="out"/>
        <c:minorTickMark val="none"/>
        <c:tickLblPos val="nextTo"/>
        <c:crossAx val="169872376"/>
        <c:crosses val="autoZero"/>
        <c:crossBetween val="between"/>
      </c:valAx>
    </c:plotArea>
    <c:plotVisOnly val="1"/>
    <c:dispBlanksAs val="gap"/>
    <c:showDLblsOverMax val="0"/>
  </c:chart>
  <c:txPr>
    <a:bodyPr/>
    <a:lstStyle/>
    <a:p>
      <a:pPr>
        <a:defRPr sz="20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'008'!$B$1</c:f>
              <c:strCache>
                <c:ptCount val="1"/>
                <c:pt idx="0">
                  <c:v>Love</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'008'!$A$2:$A$6</c:f>
              <c:strCache>
                <c:ptCount val="5"/>
                <c:pt idx="0">
                  <c:v>Love</c:v>
                </c:pt>
                <c:pt idx="1">
                  <c:v>Fun</c:v>
                </c:pt>
                <c:pt idx="2">
                  <c:v>Freedom</c:v>
                </c:pt>
                <c:pt idx="3">
                  <c:v>Survival</c:v>
                </c:pt>
                <c:pt idx="4">
                  <c:v>Happiness</c:v>
                </c:pt>
              </c:strCache>
            </c:strRef>
          </c:cat>
          <c:val>
            <c:numRef>
              <c:f>'008'!$B$2:$B$6</c:f>
              <c:numCache>
                <c:formatCode>0%</c:formatCode>
                <c:ptCount val="5"/>
                <c:pt idx="0">
                  <c:v>0</c:v>
                </c:pt>
                <c:pt idx="1">
                  <c:v>0</c:v>
                </c:pt>
                <c:pt idx="2">
                  <c:v>0</c:v>
                </c:pt>
                <c:pt idx="3">
                  <c:v>0</c:v>
                </c:pt>
                <c:pt idx="4">
                  <c:v>0</c:v>
                </c:pt>
              </c:numCache>
            </c:numRef>
          </c:val>
        </c:ser>
        <c:dLbls>
          <c:showLegendKey val="0"/>
          <c:showVal val="0"/>
          <c:showCatName val="0"/>
          <c:showSerName val="0"/>
          <c:showPercent val="0"/>
          <c:showBubbleSize val="0"/>
        </c:dLbls>
        <c:gapWidth val="150"/>
        <c:axId val="169873552"/>
        <c:axId val="169873944"/>
      </c:barChart>
      <c:catAx>
        <c:axId val="169873552"/>
        <c:scaling>
          <c:orientation val="minMax"/>
        </c:scaling>
        <c:delete val="0"/>
        <c:axPos val="b"/>
        <c:numFmt formatCode="General" sourceLinked="1"/>
        <c:majorTickMark val="out"/>
        <c:minorTickMark val="none"/>
        <c:tickLblPos val="nextTo"/>
        <c:crossAx val="169873944"/>
        <c:crosses val="autoZero"/>
        <c:auto val="1"/>
        <c:lblAlgn val="ctr"/>
        <c:lblOffset val="100"/>
        <c:noMultiLvlLbl val="0"/>
      </c:catAx>
      <c:valAx>
        <c:axId val="169873944"/>
        <c:scaling>
          <c:orientation val="minMax"/>
        </c:scaling>
        <c:delete val="0"/>
        <c:axPos val="l"/>
        <c:majorGridlines/>
        <c:numFmt formatCode="0%" sourceLinked="1"/>
        <c:majorTickMark val="out"/>
        <c:minorTickMark val="none"/>
        <c:tickLblPos val="nextTo"/>
        <c:crossAx val="169873552"/>
        <c:crosses val="autoZero"/>
        <c:crossBetween val="between"/>
      </c:valAx>
    </c:plotArea>
    <c:plotVisOnly val="1"/>
    <c:dispBlanksAs val="gap"/>
    <c:showDLblsOverMax val="0"/>
  </c:chart>
  <c:txPr>
    <a:bodyPr/>
    <a:lstStyle/>
    <a:p>
      <a:pPr>
        <a:defRPr sz="20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'009'!$B$1</c:f>
              <c:strCache>
                <c:ptCount val="1"/>
                <c:pt idx="0">
                  <c:v>003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'009'!$A$2:$A$6</c:f>
              <c:strCache>
                <c:ptCount val="5"/>
                <c:pt idx="0">
                  <c:v>Love</c:v>
                </c:pt>
                <c:pt idx="1">
                  <c:v>Fun</c:v>
                </c:pt>
                <c:pt idx="2">
                  <c:v>Freedom</c:v>
                </c:pt>
                <c:pt idx="3">
                  <c:v>Survival</c:v>
                </c:pt>
                <c:pt idx="4">
                  <c:v>Happiness</c:v>
                </c:pt>
              </c:strCache>
            </c:strRef>
          </c:cat>
          <c:val>
            <c:numRef>
              <c:f>'009'!$B$2:$B$6</c:f>
              <c:numCache>
                <c:formatCode>0%</c:formatCode>
                <c:ptCount val="5"/>
                <c:pt idx="0">
                  <c:v>0</c:v>
                </c:pt>
                <c:pt idx="1">
                  <c:v>0</c:v>
                </c:pt>
                <c:pt idx="2">
                  <c:v>0</c:v>
                </c:pt>
                <c:pt idx="3">
                  <c:v>0</c:v>
                </c:pt>
                <c:pt idx="4">
                  <c:v>0</c:v>
                </c:pt>
              </c:numCache>
            </c:numRef>
          </c:val>
        </c:ser>
        <c:ser>
          <c:idx val="1"/>
          <c:order val="1"/>
          <c:tx>
            <c:strRef>
              <c:f>'009'!$C$1</c:f>
              <c:strCache>
                <c:ptCount val="1"/>
                <c:pt idx="0">
                  <c:v>003-001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'009'!$A$2:$A$6</c:f>
              <c:strCache>
                <c:ptCount val="5"/>
                <c:pt idx="0">
                  <c:v>Love</c:v>
                </c:pt>
                <c:pt idx="1">
                  <c:v>Fun</c:v>
                </c:pt>
                <c:pt idx="2">
                  <c:v>Freedom</c:v>
                </c:pt>
                <c:pt idx="3">
                  <c:v>Survival</c:v>
                </c:pt>
                <c:pt idx="4">
                  <c:v>Happiness</c:v>
                </c:pt>
              </c:strCache>
            </c:strRef>
          </c:cat>
          <c:val>
            <c:numRef>
              <c:f>'009'!$C$2:$C$6</c:f>
              <c:numCache>
                <c:formatCode>0%</c:formatCode>
                <c:ptCount val="5"/>
                <c:pt idx="0">
                  <c:v>0</c:v>
                </c:pt>
                <c:pt idx="1">
                  <c:v>0</c:v>
                </c:pt>
                <c:pt idx="2">
                  <c:v>0</c:v>
                </c:pt>
                <c:pt idx="3">
                  <c:v>0</c:v>
                </c:pt>
                <c:pt idx="4">
                  <c:v>0</c:v>
                </c:pt>
              </c:numCache>
            </c:numRef>
          </c:val>
        </c:ser>
        <c:dLbls>
          <c:showLegendKey val="0"/>
          <c:showVal val="0"/>
          <c:showCatName val="0"/>
          <c:showSerName val="0"/>
          <c:showPercent val="0"/>
          <c:showBubbleSize val="0"/>
        </c:dLbls>
        <c:gapWidth val="150"/>
        <c:axId val="169874728"/>
        <c:axId val="169875120"/>
      </c:barChart>
      <c:catAx>
        <c:axId val="169874728"/>
        <c:scaling>
          <c:orientation val="minMax"/>
        </c:scaling>
        <c:delete val="0"/>
        <c:axPos val="b"/>
        <c:numFmt formatCode="General" sourceLinked="1"/>
        <c:majorTickMark val="out"/>
        <c:minorTickMark val="none"/>
        <c:tickLblPos val="nextTo"/>
        <c:crossAx val="169875120"/>
        <c:crosses val="autoZero"/>
        <c:auto val="1"/>
        <c:lblAlgn val="ctr"/>
        <c:lblOffset val="100"/>
        <c:noMultiLvlLbl val="0"/>
      </c:catAx>
      <c:valAx>
        <c:axId val="169875120"/>
        <c:scaling>
          <c:orientation val="minMax"/>
        </c:scaling>
        <c:delete val="0"/>
        <c:axPos val="l"/>
        <c:majorGridlines/>
        <c:numFmt formatCode="0%" sourceLinked="1"/>
        <c:majorTickMark val="out"/>
        <c:minorTickMark val="none"/>
        <c:tickLblPos val="nextTo"/>
        <c:crossAx val="169874728"/>
        <c:crosses val="autoZero"/>
        <c:crossBetween val="between"/>
      </c:valAx>
    </c:plotArea>
    <c:plotVisOnly val="1"/>
    <c:dispBlanksAs val="gap"/>
    <c:showDLblsOverMax val="0"/>
  </c:chart>
  <c:txPr>
    <a:bodyPr/>
    <a:lstStyle/>
    <a:p>
      <a:pPr>
        <a:defRPr sz="2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E910B0-44A0-4681-8F71-4B101752CDAB}" type="datetimeFigureOut">
              <a:rPr lang="en-US" smtClean="0"/>
              <a:t>4/15/2016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6BA14-173B-47E8-B599-FE307A460A2D}" type="slidenum">
              <a:rPr lang="en-US" smtClean="0"/>
              <a:t>‹#›</a:t>
            </a:fld>
            <a:endParaRPr lang="en-US"/>
          </a:p>
        </p:txBody>
      </p:sp>
    </p:spTree>
    <p:extLst>
      <p:ext uri="{BB962C8B-B14F-4D97-AF65-F5344CB8AC3E}">
        <p14:creationId xmlns:p14="http://schemas.microsoft.com/office/powerpoint/2010/main" val="1362880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psychologytoday.com/basics/meditation"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www.psychologytoday.com/conditions/insomnia" TargetMode="External"/><Relationship Id="rId4" Type="http://schemas.openxmlformats.org/officeDocument/2006/relationships/hyperlink" Target="http://www.psychologytoday.com/basics/sleep"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57E28D-C8D0-4533-910B-C15AE066356A}" type="slidenum">
              <a:rPr lang="en-US" altLang="en-US"/>
              <a:pPr/>
              <a:t>1</a:t>
            </a:fld>
            <a:endParaRPr lang="en-US" alt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96986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- 5</a:t>
            </a:r>
            <a:endParaRPr lang="en-US" dirty="0"/>
          </a:p>
        </p:txBody>
      </p:sp>
      <p:sp>
        <p:nvSpPr>
          <p:cNvPr id="4" name="Slide Number Placeholder 3"/>
          <p:cNvSpPr>
            <a:spLocks noGrp="1"/>
          </p:cNvSpPr>
          <p:nvPr>
            <p:ph type="sldNum" sz="quarter" idx="10"/>
          </p:nvPr>
        </p:nvSpPr>
        <p:spPr/>
        <p:txBody>
          <a:bodyPr/>
          <a:lstStyle/>
          <a:p>
            <a:fld id="{3C56BA14-173B-47E8-B599-FE307A460A2D}" type="slidenum">
              <a:rPr lang="en-US" smtClean="0"/>
              <a:t>25</a:t>
            </a:fld>
            <a:endParaRPr lang="en-US"/>
          </a:p>
        </p:txBody>
      </p:sp>
    </p:spTree>
    <p:extLst>
      <p:ext uri="{BB962C8B-B14F-4D97-AF65-F5344CB8AC3E}">
        <p14:creationId xmlns:p14="http://schemas.microsoft.com/office/powerpoint/2010/main" val="1118960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- 3</a:t>
            </a:r>
            <a:endParaRPr lang="en-US" dirty="0"/>
          </a:p>
        </p:txBody>
      </p:sp>
      <p:sp>
        <p:nvSpPr>
          <p:cNvPr id="4" name="Slide Number Placeholder 3"/>
          <p:cNvSpPr>
            <a:spLocks noGrp="1"/>
          </p:cNvSpPr>
          <p:nvPr>
            <p:ph type="sldNum" sz="quarter" idx="10"/>
          </p:nvPr>
        </p:nvSpPr>
        <p:spPr/>
        <p:txBody>
          <a:bodyPr/>
          <a:lstStyle/>
          <a:p>
            <a:fld id="{3C56BA14-173B-47E8-B599-FE307A460A2D}" type="slidenum">
              <a:rPr lang="en-US" smtClean="0"/>
              <a:t>3</a:t>
            </a:fld>
            <a:endParaRPr lang="en-US"/>
          </a:p>
        </p:txBody>
      </p:sp>
    </p:spTree>
    <p:extLst>
      <p:ext uri="{BB962C8B-B14F-4D97-AF65-F5344CB8AC3E}">
        <p14:creationId xmlns:p14="http://schemas.microsoft.com/office/powerpoint/2010/main" val="1779914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- 5</a:t>
            </a:r>
            <a:endParaRPr lang="en-US" dirty="0"/>
          </a:p>
        </p:txBody>
      </p:sp>
      <p:sp>
        <p:nvSpPr>
          <p:cNvPr id="4" name="Slide Number Placeholder 3"/>
          <p:cNvSpPr>
            <a:spLocks noGrp="1"/>
          </p:cNvSpPr>
          <p:nvPr>
            <p:ph type="sldNum" sz="quarter" idx="10"/>
          </p:nvPr>
        </p:nvSpPr>
        <p:spPr/>
        <p:txBody>
          <a:bodyPr/>
          <a:lstStyle/>
          <a:p>
            <a:fld id="{3C56BA14-173B-47E8-B599-FE307A460A2D}" type="slidenum">
              <a:rPr lang="en-US" smtClean="0"/>
              <a:t>4</a:t>
            </a:fld>
            <a:endParaRPr lang="en-US"/>
          </a:p>
        </p:txBody>
      </p:sp>
    </p:spTree>
    <p:extLst>
      <p:ext uri="{BB962C8B-B14F-4D97-AF65-F5344CB8AC3E}">
        <p14:creationId xmlns:p14="http://schemas.microsoft.com/office/powerpoint/2010/main" val="2822546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Ask students to define/describe conflict.</a:t>
            </a:r>
            <a:r>
              <a:rPr lang="en-US" baseline="0" dirty="0" smtClean="0"/>
              <a:t>  Ask if their definitions/descriptions have a positive or negative connotation</a:t>
            </a:r>
            <a:endParaRPr lang="en-US" dirty="0" smtClean="0"/>
          </a:p>
          <a:p>
            <a:endParaRPr lang="en-US" dirty="0"/>
          </a:p>
        </p:txBody>
      </p:sp>
      <p:sp>
        <p:nvSpPr>
          <p:cNvPr id="4" name="Slide Number Placeholder 3"/>
          <p:cNvSpPr>
            <a:spLocks noGrp="1"/>
          </p:cNvSpPr>
          <p:nvPr>
            <p:ph type="sldNum" sz="quarter" idx="10"/>
          </p:nvPr>
        </p:nvSpPr>
        <p:spPr/>
        <p:txBody>
          <a:bodyPr/>
          <a:lstStyle/>
          <a:p>
            <a:fld id="{3C56BA14-173B-47E8-B599-FE307A460A2D}" type="slidenum">
              <a:rPr lang="en-US" smtClean="0"/>
              <a:t>5</a:t>
            </a:fld>
            <a:endParaRPr lang="en-US"/>
          </a:p>
        </p:txBody>
      </p:sp>
    </p:spTree>
    <p:extLst>
      <p:ext uri="{BB962C8B-B14F-4D97-AF65-F5344CB8AC3E}">
        <p14:creationId xmlns:p14="http://schemas.microsoft.com/office/powerpoint/2010/main" val="2088775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t>A conflict is more than just a disagreement.</a:t>
            </a:r>
            <a:r>
              <a:rPr lang="en-US" altLang="en-US" dirty="0" smtClean="0"/>
              <a:t> It is a situation in which one or both parties perceive a threat (whether or not the threat is real). </a:t>
            </a:r>
          </a:p>
          <a:p>
            <a:endParaRPr lang="en-US" altLang="en-US" dirty="0" smtClean="0"/>
          </a:p>
          <a:p>
            <a:r>
              <a:rPr lang="en-US" altLang="en-US" b="1" dirty="0" smtClean="0"/>
              <a:t>Conflicts continue to fester when ignored. </a:t>
            </a:r>
            <a:r>
              <a:rPr lang="en-US" altLang="en-US" dirty="0" smtClean="0"/>
              <a:t>Because conflicts involve perceived threats to our well-being and survival, they stay with us until we face and resolve them.</a:t>
            </a:r>
          </a:p>
          <a:p>
            <a:endParaRPr lang="en-US" altLang="en-US" dirty="0" smtClean="0"/>
          </a:p>
          <a:p>
            <a:r>
              <a:rPr lang="en-US" altLang="en-US" b="1" dirty="0" smtClean="0"/>
              <a:t>We respond to conflicts based on our perceptions</a:t>
            </a:r>
            <a:r>
              <a:rPr lang="en-US" altLang="en-US" dirty="0" smtClean="0"/>
              <a:t> of the situation, not necessarily to an objective review of the facts. Our perceptions are influenced by our life experiences, culture, values, and beliefs. </a:t>
            </a:r>
          </a:p>
          <a:p>
            <a:endParaRPr lang="en-US" altLang="en-US" dirty="0" smtClean="0"/>
          </a:p>
          <a:p>
            <a:r>
              <a:rPr lang="en-US" altLang="en-US" b="1" dirty="0" smtClean="0"/>
              <a:t>Conflicts trigger strong emotions. </a:t>
            </a:r>
            <a:r>
              <a:rPr lang="en-US" altLang="en-US" dirty="0" smtClean="0"/>
              <a:t>If you aren’t comfortable with your emotions or able to manage them in times of stress, you won’t be able to resolve conflict successfully.</a:t>
            </a:r>
          </a:p>
          <a:p>
            <a:endParaRPr lang="en-US" altLang="en-US" dirty="0" smtClean="0"/>
          </a:p>
          <a:p>
            <a:r>
              <a:rPr lang="en-US" altLang="en-US" b="1" dirty="0" smtClean="0"/>
              <a:t>Conflicts are opportunities for growth.</a:t>
            </a:r>
            <a:r>
              <a:rPr lang="en-US" altLang="en-US" dirty="0" smtClean="0"/>
              <a:t> When you’re able to resolve conflict in a relationship, it builds trust. You can feel secure knowing your relationship can survive challenges and disagreements.</a:t>
            </a:r>
          </a:p>
          <a:p>
            <a:endParaRPr lang="en-US" dirty="0"/>
          </a:p>
        </p:txBody>
      </p:sp>
      <p:sp>
        <p:nvSpPr>
          <p:cNvPr id="4" name="Slide Number Placeholder 3"/>
          <p:cNvSpPr>
            <a:spLocks noGrp="1"/>
          </p:cNvSpPr>
          <p:nvPr>
            <p:ph type="sldNum" sz="quarter" idx="10"/>
          </p:nvPr>
        </p:nvSpPr>
        <p:spPr/>
        <p:txBody>
          <a:bodyPr/>
          <a:lstStyle/>
          <a:p>
            <a:fld id="{3C56BA14-173B-47E8-B599-FE307A460A2D}" type="slidenum">
              <a:rPr lang="en-US" smtClean="0"/>
              <a:t>6</a:t>
            </a:fld>
            <a:endParaRPr lang="en-US"/>
          </a:p>
        </p:txBody>
      </p:sp>
    </p:spTree>
    <p:extLst>
      <p:ext uri="{BB962C8B-B14F-4D97-AF65-F5344CB8AC3E}">
        <p14:creationId xmlns:p14="http://schemas.microsoft.com/office/powerpoint/2010/main" val="2189476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feelings to do experience</a:t>
            </a:r>
            <a:r>
              <a:rPr lang="en-US" baseline="0" dirty="0" smtClean="0"/>
              <a:t> when you disagree with others?</a:t>
            </a:r>
            <a:endParaRPr lang="en-US" dirty="0"/>
          </a:p>
        </p:txBody>
      </p:sp>
      <p:sp>
        <p:nvSpPr>
          <p:cNvPr id="4" name="Slide Number Placeholder 3"/>
          <p:cNvSpPr>
            <a:spLocks noGrp="1"/>
          </p:cNvSpPr>
          <p:nvPr>
            <p:ph type="sldNum" sz="quarter" idx="10"/>
          </p:nvPr>
        </p:nvSpPr>
        <p:spPr/>
        <p:txBody>
          <a:bodyPr/>
          <a:lstStyle/>
          <a:p>
            <a:fld id="{3C56BA14-173B-47E8-B599-FE307A460A2D}" type="slidenum">
              <a:rPr lang="en-US" smtClean="0"/>
              <a:t>8</a:t>
            </a:fld>
            <a:endParaRPr lang="en-US"/>
          </a:p>
        </p:txBody>
      </p:sp>
    </p:spTree>
    <p:extLst>
      <p:ext uri="{BB962C8B-B14F-4D97-AF65-F5344CB8AC3E}">
        <p14:creationId xmlns:p14="http://schemas.microsoft.com/office/powerpoint/2010/main" val="1055289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Conflict resolution is a way for two or more parties to find a peaceful solution to a disagreement among them.</a:t>
            </a:r>
            <a:endParaRPr lang="en-US" dirty="0"/>
          </a:p>
        </p:txBody>
      </p:sp>
      <p:sp>
        <p:nvSpPr>
          <p:cNvPr id="4" name="Slide Number Placeholder 3"/>
          <p:cNvSpPr>
            <a:spLocks noGrp="1"/>
          </p:cNvSpPr>
          <p:nvPr>
            <p:ph type="sldNum" sz="quarter" idx="10"/>
          </p:nvPr>
        </p:nvSpPr>
        <p:spPr/>
        <p:txBody>
          <a:bodyPr/>
          <a:lstStyle/>
          <a:p>
            <a:fld id="{3C56BA14-173B-47E8-B599-FE307A460A2D}" type="slidenum">
              <a:rPr lang="en-US" smtClean="0"/>
              <a:t>18</a:t>
            </a:fld>
            <a:endParaRPr lang="en-US"/>
          </a:p>
        </p:txBody>
      </p:sp>
    </p:spTree>
    <p:extLst>
      <p:ext uri="{BB962C8B-B14F-4D97-AF65-F5344CB8AC3E}">
        <p14:creationId xmlns:p14="http://schemas.microsoft.com/office/powerpoint/2010/main" val="3841314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strategies to productively cope with anger in daily life.</a:t>
            </a:r>
          </a:p>
          <a:p>
            <a:r>
              <a:rPr lang="en-US" b="1" dirty="0" smtClean="0"/>
              <a:t>4 Tips To Diffuse Anger </a:t>
            </a:r>
            <a:endParaRPr lang="en-US" dirty="0" smtClean="0"/>
          </a:p>
          <a:p>
            <a:r>
              <a:rPr lang="en-US" i="1" dirty="0" smtClean="0"/>
              <a:t>1. When you're upset, pause, and slowly count to ten.</a:t>
            </a:r>
            <a:r>
              <a:rPr lang="en-US" dirty="0" smtClean="0"/>
              <a:t/>
            </a:r>
            <a:br>
              <a:rPr lang="en-US" dirty="0" smtClean="0"/>
            </a:br>
            <a:r>
              <a:rPr lang="en-US" dirty="0" smtClean="0"/>
              <a:t>To offset the adrenaline surge of anger, train yourself not to lash back impulsively. Wait before you speak. Take a few deep breaths and VERY slowly, silently, count to ten (or to fifty if necessary). Use the lull of these moments to regroup before you decide what to do so you don't say something you regret</a:t>
            </a:r>
          </a:p>
          <a:p>
            <a:r>
              <a:rPr lang="en-US" i="1" dirty="0" smtClean="0"/>
              <a:t>2. Take a cooling-off period.</a:t>
            </a:r>
            <a:r>
              <a:rPr lang="en-US" dirty="0" smtClean="0"/>
              <a:t/>
            </a:r>
            <a:br>
              <a:rPr lang="en-US" dirty="0" smtClean="0"/>
            </a:br>
            <a:r>
              <a:rPr lang="en-US" dirty="0" smtClean="0"/>
              <a:t>To further quiet your neurotransmitters, take an extended time-out, hours or even longer. When you're steaming retreat to a calm setting to lower your stress level. Reduce external stimulation. Dim the lights. Listen to soothing music. </a:t>
            </a:r>
            <a:r>
              <a:rPr lang="en-US" dirty="0" smtClean="0">
                <a:hlinkClick r:id="rId3" tooltip="Psychology Today looks at Meditation"/>
              </a:rPr>
              <a:t>Meditate</a:t>
            </a:r>
            <a:r>
              <a:rPr lang="en-US" dirty="0" smtClean="0"/>
              <a:t>. Do some aerobic exercise or yoga to expel anger from your system.</a:t>
            </a:r>
          </a:p>
          <a:p>
            <a:r>
              <a:rPr lang="en-US" i="1" dirty="0" smtClean="0"/>
              <a:t>3. Don't address anger when you're rushed. </a:t>
            </a:r>
            <a:r>
              <a:rPr lang="en-US" dirty="0" smtClean="0"/>
              <a:t/>
            </a:r>
            <a:br>
              <a:rPr lang="en-US" dirty="0" smtClean="0"/>
            </a:br>
            <a:r>
              <a:rPr lang="en-US" dirty="0" smtClean="0"/>
              <a:t>Make sure you have adequate time to identify what's made you angry. A Princeton study found that even after theology students heard a lecture on the Good Samaritan, they still didn't stop to help a distressed person on the street when they thought they'd be late for their next class. Thus, allotting unhurried time to resolve the conflict lets you tap into your most compassionate response.</a:t>
            </a:r>
          </a:p>
          <a:p>
            <a:r>
              <a:rPr lang="en-US" i="1" dirty="0" smtClean="0"/>
              <a:t>4. Don't try to address your anger when you're tired or before </a:t>
            </a:r>
            <a:r>
              <a:rPr lang="en-US" i="1" dirty="0" smtClean="0">
                <a:hlinkClick r:id="rId4" tooltip="Psychology Today looks at Sleep"/>
              </a:rPr>
              <a:t>sleep</a:t>
            </a:r>
            <a:r>
              <a:rPr lang="en-US" i="1" dirty="0" smtClean="0"/>
              <a:t>.</a:t>
            </a:r>
            <a:r>
              <a:rPr lang="en-US" dirty="0" smtClean="0"/>
              <a:t/>
            </a:r>
            <a:br>
              <a:rPr lang="en-US" dirty="0" smtClean="0"/>
            </a:br>
            <a:r>
              <a:rPr lang="en-US" dirty="0" smtClean="0"/>
              <a:t>Since anger revs up your system, it can interfere with restful sleep and cause </a:t>
            </a:r>
            <a:r>
              <a:rPr lang="en-US" dirty="0" smtClean="0">
                <a:hlinkClick r:id="rId5" tooltip="Psychology Today looks at Insomnia"/>
              </a:rPr>
              <a:t>insomnia</a:t>
            </a:r>
            <a:r>
              <a:rPr lang="en-US" dirty="0" smtClean="0"/>
              <a:t>. The mind grinds. Better to examine your anger earlier in the day so your adrenaline can simmer down. Also being well rested makes you less prone to reacting with irritation, allows you to stay balanced.</a:t>
            </a:r>
          </a:p>
          <a:p>
            <a:r>
              <a:rPr lang="en-US" dirty="0" smtClean="0"/>
              <a:t>The goal with anger is to own the moment so this emotion doesn't own you. Then you can mindfully respond rather than simply react. You'll have the lucidity to be solution oriented and therefore empower how you relate to others.</a:t>
            </a:r>
          </a:p>
          <a:p>
            <a:endParaRPr lang="en-US" dirty="0"/>
          </a:p>
        </p:txBody>
      </p:sp>
      <p:sp>
        <p:nvSpPr>
          <p:cNvPr id="4" name="Slide Number Placeholder 3"/>
          <p:cNvSpPr>
            <a:spLocks noGrp="1"/>
          </p:cNvSpPr>
          <p:nvPr>
            <p:ph type="sldNum" sz="quarter" idx="10"/>
          </p:nvPr>
        </p:nvSpPr>
        <p:spPr/>
        <p:txBody>
          <a:bodyPr/>
          <a:lstStyle/>
          <a:p>
            <a:fld id="{3C56BA14-173B-47E8-B599-FE307A460A2D}" type="slidenum">
              <a:rPr lang="en-US" smtClean="0"/>
              <a:t>20</a:t>
            </a:fld>
            <a:endParaRPr lang="en-US"/>
          </a:p>
        </p:txBody>
      </p:sp>
    </p:spTree>
    <p:extLst>
      <p:ext uri="{BB962C8B-B14F-4D97-AF65-F5344CB8AC3E}">
        <p14:creationId xmlns:p14="http://schemas.microsoft.com/office/powerpoint/2010/main" val="3756030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- 3</a:t>
            </a:r>
            <a:endParaRPr lang="en-US" dirty="0"/>
          </a:p>
        </p:txBody>
      </p:sp>
      <p:sp>
        <p:nvSpPr>
          <p:cNvPr id="4" name="Slide Number Placeholder 3"/>
          <p:cNvSpPr>
            <a:spLocks noGrp="1"/>
          </p:cNvSpPr>
          <p:nvPr>
            <p:ph type="sldNum" sz="quarter" idx="10"/>
          </p:nvPr>
        </p:nvSpPr>
        <p:spPr/>
        <p:txBody>
          <a:bodyPr/>
          <a:lstStyle/>
          <a:p>
            <a:fld id="{3C56BA14-173B-47E8-B599-FE307A460A2D}" type="slidenum">
              <a:rPr lang="en-US" smtClean="0"/>
              <a:t>23</a:t>
            </a:fld>
            <a:endParaRPr lang="en-US"/>
          </a:p>
        </p:txBody>
      </p:sp>
    </p:spTree>
    <p:extLst>
      <p:ext uri="{BB962C8B-B14F-4D97-AF65-F5344CB8AC3E}">
        <p14:creationId xmlns:p14="http://schemas.microsoft.com/office/powerpoint/2010/main" val="2593932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E67D3ED6-1748-4D08-89CC-C89B5CEC21FC}" type="datetimeFigureOut">
              <a:rPr lang="en-US" smtClean="0"/>
              <a:t>4/15/2016</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7E5BA660-C5C6-4155-8688-D3F37325CEC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7D3ED6-1748-4D08-89CC-C89B5CEC21FC}" type="datetimeFigureOut">
              <a:rPr lang="en-US" smtClean="0"/>
              <a:t>4/15/2016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5BA660-C5C6-4155-8688-D3F37325CEC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nteractive Voting Question And Chart" type="titleOnly" preserve="1">
  <p:cSld name="Interactive Voting Question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7D3ED6-1748-4D08-89CC-C89B5CEC21FC}" type="datetimeFigureOut">
              <a:rPr lang="en-US" smtClean="0"/>
              <a:t>4/15/2016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5BA660-C5C6-4155-8688-D3F37325CECA}" type="slidenum">
              <a:rPr lang="en-US" smtClean="0"/>
              <a:t>‹#›</a:t>
            </a:fld>
            <a:endParaRPr lang="en-US"/>
          </a:p>
        </p:txBody>
      </p:sp>
      <p:sp>
        <p:nvSpPr>
          <p:cNvPr id="6" name="question"/>
          <p:cNvSpPr>
            <a:spLocks noGrp="1"/>
          </p:cNvSpPr>
          <p:nvPr>
            <p:ph type="body" idx="13" hasCustomPrompt="1"/>
          </p:nvPr>
        </p:nvSpPr>
        <p:spPr>
          <a:xfrm>
            <a:off x="457200" y="1570038"/>
            <a:ext cx="8229600" cy="685800"/>
          </a:xfrm>
        </p:spPr>
        <p:txBody>
          <a:bodyPr/>
          <a:lstStyle>
            <a:lvl1pPr marL="0" indent="0" algn="l" rtl="0" eaLnBrk="1" latinLnBrk="0" hangingPunct="1">
              <a:buNone/>
              <a:defRPr/>
            </a:lvl1pPr>
            <a:lvl2pPr marL="365760" indent="0" algn="l" rtl="0" eaLnBrk="1" latinLnBrk="0" hangingPunct="1">
              <a:buNone/>
              <a:defRPr/>
            </a:lvl2pPr>
            <a:lvl3pPr marL="731520" indent="0" algn="l" rtl="0" eaLnBrk="1" latinLnBrk="0" hangingPunct="1">
              <a:buNone/>
              <a:defRPr/>
            </a:lvl3pPr>
            <a:lvl4pPr marL="1005840" indent="0" algn="l" rtl="0" eaLnBrk="1" latinLnBrk="0" hangingPunct="1">
              <a:buNone/>
              <a:defRPr/>
            </a:lvl4pPr>
            <a:lvl5pPr marL="1280160" indent="0" algn="l" rtl="0" eaLnBrk="1" latinLnBrk="0" hangingPunct="1">
              <a:buNone/>
              <a:defRPr/>
            </a:lvl5pPr>
          </a:lstStyle>
          <a:p>
            <a:pPr lvl="0"/>
            <a:r>
              <a:rPr lang="en-US" smtClean="0"/>
              <a:t>Click to add question here</a:t>
            </a:r>
            <a:endParaRPr lang="en-US"/>
          </a:p>
        </p:txBody>
      </p:sp>
      <p:sp>
        <p:nvSpPr>
          <p:cNvPr id="7" name="choices"/>
          <p:cNvSpPr>
            <a:spLocks noGrp="1"/>
          </p:cNvSpPr>
          <p:nvPr>
            <p:ph type="body" sz="quarter" idx="14" hasCustomPrompt="1"/>
          </p:nvPr>
        </p:nvSpPr>
        <p:spPr>
          <a:xfrm>
            <a:off x="457200" y="2408238"/>
            <a:ext cx="4000500" cy="3840162"/>
          </a:xfrm>
          <a:prstGeom prst="rect">
            <a:avLst/>
          </a:prstGeom>
        </p:spPr>
        <p:txBody>
          <a:bodyPr>
            <a:normAutofit/>
          </a:bodyPr>
          <a:lstStyle>
            <a:lvl1pPr marL="457200" indent="-457200" algn="l" rtl="0" eaLnBrk="1" latinLnBrk="0" hangingPunct="1">
              <a:buAutoNum type="arabicPeriod"/>
              <a:defRPr/>
            </a:lvl1pPr>
            <a:lvl2pPr marL="822960" indent="-457200" algn="l" rtl="0" eaLnBrk="1" latinLnBrk="0" hangingPunct="1">
              <a:buAutoNum type="arabicPeriod"/>
              <a:defRPr/>
            </a:lvl2pPr>
            <a:lvl3pPr marL="1074420" indent="-342900" algn="l" rtl="0" eaLnBrk="1" latinLnBrk="0" hangingPunct="1">
              <a:buAutoNum type="arabicPeriod"/>
              <a:defRPr/>
            </a:lvl3pPr>
            <a:lvl4pPr marL="1348740" indent="-342900" algn="l" rtl="0" eaLnBrk="1" latinLnBrk="0" hangingPunct="1">
              <a:buAutoNum type="arabicPeriod"/>
              <a:defRPr/>
            </a:lvl4pPr>
            <a:lvl5pPr marL="1623060" indent="-342900" algn="l" rtl="0" eaLnBrk="1" latinLnBrk="0" hangingPunct="1">
              <a:buAutoNum type="arabicPeriod"/>
              <a:defRPr/>
            </a:lvl5pPr>
          </a:lstStyle>
          <a:p>
            <a:pPr lvl="0"/>
            <a:r>
              <a:rPr lang="en-US" smtClean="0"/>
              <a:t>Click to add choices here</a:t>
            </a:r>
            <a:endParaRPr lang="en-US"/>
          </a:p>
        </p:txBody>
      </p:sp>
      <p:sp>
        <p:nvSpPr>
          <p:cNvPr id="8" name="chartPosition"/>
          <p:cNvSpPr>
            <a:spLocks noGrp="1"/>
          </p:cNvSpPr>
          <p:nvPr>
            <p:ph type="chart" sz="quarter" idx="15"/>
          </p:nvPr>
        </p:nvSpPr>
        <p:spPr>
          <a:xfrm>
            <a:off x="4686300" y="2408238"/>
            <a:ext cx="4000500" cy="3840162"/>
          </a:xfrm>
          <a:prstGeom prst="rect">
            <a:avLst/>
          </a:prstGeom>
        </p:spPr>
        <p:txBody>
          <a:bodyPr/>
          <a:lstStyle/>
          <a:p>
            <a:endParaRPr lang="en-US"/>
          </a:p>
        </p:txBody>
      </p:sp>
    </p:spTree>
    <p:extLst>
      <p:ext uri="{BB962C8B-B14F-4D97-AF65-F5344CB8AC3E}">
        <p14:creationId xmlns:p14="http://schemas.microsoft.com/office/powerpoint/2010/main" val="1515597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nteractive Voting Clock Shape" type="titleOnly" preserve="1">
  <p:cSld name="Interactive Voting Clock Shap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7D3ED6-1748-4D08-89CC-C89B5CEC21FC}" type="datetimeFigureOut">
              <a:rPr lang="en-US" smtClean="0"/>
              <a:t>4/15/2016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5BA660-C5C6-4155-8688-D3F37325CECA}" type="slidenum">
              <a:rPr lang="en-US" smtClean="0"/>
              <a:t>‹#›</a:t>
            </a:fld>
            <a:endParaRPr lang="en-US"/>
          </a:p>
        </p:txBody>
      </p:sp>
      <p:sp>
        <p:nvSpPr>
          <p:cNvPr id="6" name="Oval 5" hidden="1"/>
          <p:cNvSpPr/>
          <p:nvPr userDrawn="1">
            <p:custDataLst>
              <p:tags r:id="rId1"/>
            </p:custDataLst>
          </p:nvPr>
        </p:nvSpPr>
        <p:spPr>
          <a:xfrm>
            <a:off x="8191500" y="5905500"/>
            <a:ext cx="635000" cy="63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mtClean="0"/>
              <a:t>10</a:t>
            </a:r>
            <a:endParaRPr lang="en-US"/>
          </a:p>
        </p:txBody>
      </p:sp>
    </p:spTree>
    <p:extLst>
      <p:ext uri="{BB962C8B-B14F-4D97-AF65-F5344CB8AC3E}">
        <p14:creationId xmlns:p14="http://schemas.microsoft.com/office/powerpoint/2010/main" val="355738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nteractive Voting Chart Standard" type="titleOnly" preserve="1">
  <p:cSld name="Interactive Voting Chart Standar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7D3ED6-1748-4D08-89CC-C89B5CEC21FC}" type="datetimeFigureOut">
              <a:rPr lang="en-US" smtClean="0"/>
              <a:t>4/15/2016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5BA660-C5C6-4155-8688-D3F37325CECA}" type="slidenum">
              <a:rPr lang="en-US" smtClean="0"/>
              <a:t>‹#›</a:t>
            </a:fld>
            <a:endParaRPr lang="en-US"/>
          </a:p>
        </p:txBody>
      </p:sp>
      <p:sp>
        <p:nvSpPr>
          <p:cNvPr id="6" name="chartPosition"/>
          <p:cNvSpPr>
            <a:spLocks noGrp="1"/>
          </p:cNvSpPr>
          <p:nvPr>
            <p:ph type="chart" idx="13"/>
          </p:nvPr>
        </p:nvSpPr>
        <p:spPr>
          <a:xfrm>
            <a:off x="457200" y="1570038"/>
            <a:ext cx="8229600" cy="4678362"/>
          </a:xfrm>
        </p:spPr>
        <p:txBody>
          <a:bodyPr/>
          <a:lstStyle/>
          <a:p>
            <a:endParaRPr lang="en-US"/>
          </a:p>
        </p:txBody>
      </p:sp>
    </p:spTree>
    <p:extLst>
      <p:ext uri="{BB962C8B-B14F-4D97-AF65-F5344CB8AC3E}">
        <p14:creationId xmlns:p14="http://schemas.microsoft.com/office/powerpoint/2010/main" val="3733593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7D3ED6-1748-4D08-89CC-C89B5CEC21FC}" type="datetimeFigureOut">
              <a:rPr lang="en-US" smtClean="0"/>
              <a:t>4/15/2016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5BA660-C5C6-4155-8688-D3F37325CEC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E67D3ED6-1748-4D08-89CC-C89B5CEC21FC}" type="datetimeFigureOut">
              <a:rPr lang="en-US" smtClean="0"/>
              <a:t>4/15/2016</a:t>
            </a:fld>
            <a:endParaRPr lang="en-US"/>
          </a:p>
        </p:txBody>
      </p:sp>
      <p:sp>
        <p:nvSpPr>
          <p:cNvPr id="9" name="Slide Number Placeholder 8"/>
          <p:cNvSpPr>
            <a:spLocks noGrp="1"/>
          </p:cNvSpPr>
          <p:nvPr>
            <p:ph type="sldNum" sz="quarter" idx="15"/>
          </p:nvPr>
        </p:nvSpPr>
        <p:spPr/>
        <p:txBody>
          <a:bodyPr rtlCol="0"/>
          <a:lstStyle/>
          <a:p>
            <a:fld id="{7E5BA660-C5C6-4155-8688-D3F37325CECA}"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E67D3ED6-1748-4D08-89CC-C89B5CEC21FC}" type="datetimeFigureOut">
              <a:rPr lang="en-US" smtClean="0"/>
              <a:t>4/15/2016</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7E5BA660-C5C6-4155-8688-D3F37325CEC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67D3ED6-1748-4D08-89CC-C89B5CEC21FC}" type="datetimeFigureOut">
              <a:rPr lang="en-US" smtClean="0"/>
              <a:t>4/15/2016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5BA660-C5C6-4155-8688-D3F37325CECA}"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E67D3ED6-1748-4D08-89CC-C89B5CEC21FC}" type="datetimeFigureOut">
              <a:rPr lang="en-US" smtClean="0"/>
              <a:t>4/15/2016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5BA660-C5C6-4155-8688-D3F37325CECA}"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E67D3ED6-1748-4D08-89CC-C89B5CEC21FC}" type="datetimeFigureOut">
              <a:rPr lang="en-US" smtClean="0"/>
              <a:t>4/15/2016</a:t>
            </a:fld>
            <a:endParaRPr lang="en-US"/>
          </a:p>
        </p:txBody>
      </p:sp>
      <p:sp>
        <p:nvSpPr>
          <p:cNvPr id="7" name="Slide Number Placeholder 6"/>
          <p:cNvSpPr>
            <a:spLocks noGrp="1"/>
          </p:cNvSpPr>
          <p:nvPr>
            <p:ph type="sldNum" sz="quarter" idx="11"/>
          </p:nvPr>
        </p:nvSpPr>
        <p:spPr/>
        <p:txBody>
          <a:bodyPr rtlCol="0"/>
          <a:lstStyle/>
          <a:p>
            <a:fld id="{7E5BA660-C5C6-4155-8688-D3F37325CECA}"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7D3ED6-1748-4D08-89CC-C89B5CEC21FC}" type="datetimeFigureOut">
              <a:rPr lang="en-US" smtClean="0"/>
              <a:t>4/15/2016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5BA660-C5C6-4155-8688-D3F37325CEC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E67D3ED6-1748-4D08-89CC-C89B5CEC21FC}" type="datetimeFigureOut">
              <a:rPr lang="en-US" smtClean="0"/>
              <a:t>4/15/2016</a:t>
            </a:fld>
            <a:endParaRPr lang="en-US"/>
          </a:p>
        </p:txBody>
      </p:sp>
      <p:sp>
        <p:nvSpPr>
          <p:cNvPr id="22" name="Slide Number Placeholder 21"/>
          <p:cNvSpPr>
            <a:spLocks noGrp="1"/>
          </p:cNvSpPr>
          <p:nvPr>
            <p:ph type="sldNum" sz="quarter" idx="15"/>
          </p:nvPr>
        </p:nvSpPr>
        <p:spPr/>
        <p:txBody>
          <a:bodyPr rtlCol="0"/>
          <a:lstStyle/>
          <a:p>
            <a:fld id="{7E5BA660-C5C6-4155-8688-D3F37325CECA}"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E67D3ED6-1748-4D08-89CC-C89B5CEC21FC}" type="datetimeFigureOut">
              <a:rPr lang="en-US" smtClean="0"/>
              <a:t>4/15/2016</a:t>
            </a:fld>
            <a:endParaRPr lang="en-US"/>
          </a:p>
        </p:txBody>
      </p:sp>
      <p:sp>
        <p:nvSpPr>
          <p:cNvPr id="18" name="Slide Number Placeholder 17"/>
          <p:cNvSpPr>
            <a:spLocks noGrp="1"/>
          </p:cNvSpPr>
          <p:nvPr>
            <p:ph type="sldNum" sz="quarter" idx="11"/>
          </p:nvPr>
        </p:nvSpPr>
        <p:spPr/>
        <p:txBody>
          <a:bodyPr rtlCol="0"/>
          <a:lstStyle/>
          <a:p>
            <a:fld id="{7E5BA660-C5C6-4155-8688-D3F37325CECA}"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E67D3ED6-1748-4D08-89CC-C89B5CEC21FC}" type="datetimeFigureOut">
              <a:rPr lang="en-US" smtClean="0"/>
              <a:t>4/15/2016</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E5BA660-C5C6-4155-8688-D3F37325CEC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2" r:id="rId11"/>
    <p:sldLayoutId id="2147483673" r:id="rId12"/>
    <p:sldLayoutId id="2147483674" r:id="rId13"/>
    <p:sldLayoutId id="2147483671" r:id="rId14"/>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chart" Target="../charts/chart1.xml"/><Relationship Id="rId5" Type="http://schemas.openxmlformats.org/officeDocument/2006/relationships/slideLayout" Target="../slideLayouts/slideLayout11.xml"/><Relationship Id="rId4" Type="http://schemas.openxmlformats.org/officeDocument/2006/relationships/tags" Target="../tags/tag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21.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chart" Target="../charts/chart4.xml"/><Relationship Id="rId5" Type="http://schemas.openxmlformats.org/officeDocument/2006/relationships/slideLayout" Target="../slideLayouts/slideLayout11.xml"/><Relationship Id="rId4" Type="http://schemas.openxmlformats.org/officeDocument/2006/relationships/tags" Target="../tags/tag35.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chart" Target="../charts/chart5.xml"/></Relationships>
</file>

<file path=ppt/slides/_rels/slide23.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chart" Target="../charts/chart6.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notesSlide" Target="../notesSlides/notesSlide9.xml"/><Relationship Id="rId5" Type="http://schemas.openxmlformats.org/officeDocument/2006/relationships/slideLayout" Target="../slideLayouts/slideLayout11.xml"/><Relationship Id="rId4" Type="http://schemas.openxmlformats.org/officeDocument/2006/relationships/tags" Target="../tags/tag41.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chart" Target="../charts/chart7.xml"/></Relationships>
</file>

<file path=ppt/slides/_rels/slide25.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chart" Target="../charts/chart8.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notesSlide" Target="../notesSlides/notesSlide10.xml"/><Relationship Id="rId5" Type="http://schemas.openxmlformats.org/officeDocument/2006/relationships/slideLayout" Target="../slideLayouts/slideLayout11.xml"/><Relationship Id="rId4" Type="http://schemas.openxmlformats.org/officeDocument/2006/relationships/tags" Target="../tags/tag47.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chart" Target="../charts/chart9.xml"/></Relationships>
</file>

<file path=ppt/slides/_rels/slide27.xml.rels><?xml version="1.0" encoding="UTF-8" standalone="yes"?>
<Relationships xmlns="http://schemas.openxmlformats.org/package/2006/relationships"><Relationship Id="rId3" Type="http://schemas.openxmlformats.org/officeDocument/2006/relationships/hyperlink" Target="http://www.ohrd.wisc.edu/onlinetraining/resolution/aboutwhatisit.htm" TargetMode="External"/><Relationship Id="rId7" Type="http://schemas.openxmlformats.org/officeDocument/2006/relationships/hyperlink" Target="http://www.mediate.com/divorce/pg17.cfm" TargetMode="External"/><Relationship Id="rId2" Type="http://schemas.openxmlformats.org/officeDocument/2006/relationships/slideLayout" Target="../slideLayouts/slideLayout2.xml"/><Relationship Id="rId1" Type="http://schemas.openxmlformats.org/officeDocument/2006/relationships/tags" Target="../tags/tag50.xml"/><Relationship Id="rId6" Type="http://schemas.openxmlformats.org/officeDocument/2006/relationships/hyperlink" Target="http://ctb.ku.edu/en/table-of-contents/implement/provide-information-enhance-skills/conflict-resolution/main" TargetMode="External"/><Relationship Id="rId5" Type="http://schemas.openxmlformats.org/officeDocument/2006/relationships/hyperlink" Target="http://www.ndsu.edu/ndsu/aging/mentalhealth/toolkit4/Module%204%20Handouts.pdf" TargetMode="External"/><Relationship Id="rId4" Type="http://schemas.openxmlformats.org/officeDocument/2006/relationships/hyperlink" Target="http://www.psychologytoday.com/blog/emotional-freedom/201102/four-strategies-cope-anger-in-healthy-way"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pfh.org/" TargetMode="External"/><Relationship Id="rId2" Type="http://schemas.openxmlformats.org/officeDocument/2006/relationships/slideLayout" Target="../slideLayouts/slideLayout2.xml"/><Relationship Id="rId1" Type="http://schemas.openxmlformats.org/officeDocument/2006/relationships/tags" Target="../tags/tag51.xml"/><Relationship Id="rId6" Type="http://schemas.openxmlformats.org/officeDocument/2006/relationships/hyperlink" Target="http://www.fccrb.org/" TargetMode="External"/><Relationship Id="rId5" Type="http://schemas.openxmlformats.org/officeDocument/2006/relationships/image" Target="../media/image5.jpe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chart" Target="../charts/chart2.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notesSlide" Target="../notesSlides/notesSlide2.xml"/><Relationship Id="rId5" Type="http://schemas.openxmlformats.org/officeDocument/2006/relationships/slideLayout" Target="../slideLayouts/slideLayout11.xml"/><Relationship Id="rId4" Type="http://schemas.openxmlformats.org/officeDocument/2006/relationships/tags" Target="../tags/tag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chart" Target="../charts/chart3.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notesSlide" Target="../notesSlides/notesSlide3.xml"/><Relationship Id="rId5" Type="http://schemas.openxmlformats.org/officeDocument/2006/relationships/slideLayout" Target="../slideLayouts/slideLayout11.xml"/><Relationship Id="rId4" Type="http://schemas.openxmlformats.org/officeDocument/2006/relationships/tags" Target="../tags/tag1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2286000" y="1295400"/>
            <a:ext cx="6172200" cy="2590800"/>
          </a:xfrm>
        </p:spPr>
        <p:txBody>
          <a:bodyPr>
            <a:normAutofit/>
          </a:bodyPr>
          <a:lstStyle/>
          <a:p>
            <a:pPr algn="ctr"/>
            <a:r>
              <a:rPr lang="en-US" altLang="en-US" sz="5000" dirty="0" smtClean="0">
                <a:latin typeface="Times New Roman" panose="02020603050405020304" pitchFamily="18" charset="0"/>
                <a:cs typeface="Times New Roman" panose="02020603050405020304" pitchFamily="18" charset="0"/>
              </a:rPr>
              <a:t>Conflict resolution</a:t>
            </a:r>
            <a:br>
              <a:rPr lang="en-US" altLang="en-US" sz="5000" dirty="0" smtClean="0">
                <a:latin typeface="Times New Roman" panose="02020603050405020304" pitchFamily="18" charset="0"/>
                <a:cs typeface="Times New Roman" panose="02020603050405020304" pitchFamily="18" charset="0"/>
              </a:rPr>
            </a:br>
            <a:endParaRPr lang="en-US" altLang="en-US" sz="50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4114800" y="5382399"/>
            <a:ext cx="3200400" cy="553998"/>
          </a:xfrm>
          <a:prstGeom prst="rect">
            <a:avLst/>
          </a:prstGeom>
          <a:noFill/>
        </p:spPr>
        <p:txBody>
          <a:bodyPr wrap="square" rtlCol="0">
            <a:spAutoFit/>
          </a:bodyPr>
          <a:lstStyle/>
          <a:p>
            <a:r>
              <a:rPr lang="en-US" sz="3000" dirty="0" smtClean="0">
                <a:solidFill>
                  <a:schemeClr val="tx2"/>
                </a:solidFill>
                <a:latin typeface="Times New Roman" panose="02020603050405020304" pitchFamily="18" charset="0"/>
                <a:cs typeface="Times New Roman" panose="02020603050405020304" pitchFamily="18" charset="0"/>
              </a:rPr>
              <a:t>Team of Concern</a:t>
            </a:r>
            <a:endParaRPr lang="en-US" sz="3000" dirty="0">
              <a:solidFill>
                <a:schemeClr val="tx2"/>
              </a:solidFill>
              <a:latin typeface="Times New Roman" panose="02020603050405020304" pitchFamily="18" charset="0"/>
              <a:cs typeface="Times New Roman" panose="02020603050405020304" pitchFamily="18" charset="0"/>
            </a:endParaRPr>
          </a:p>
        </p:txBody>
      </p:sp>
      <p:pic>
        <p:nvPicPr>
          <p:cNvPr id="58372" name="Picture 4" descr="C:\Users\lhuff\AppData\Local\Microsoft\Windows\Temporary Internet Files\Content.Outlook\T4XJJ71T\PFH official logotransparent jp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4255375"/>
            <a:ext cx="4036675" cy="111792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516670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a:t>
            </a:r>
            <a:r>
              <a:rPr lang="en-US" dirty="0" smtClean="0"/>
              <a:t> Types of Conflict </a:t>
            </a:r>
            <a:endParaRPr lang="en-US" dirty="0"/>
          </a:p>
        </p:txBody>
      </p:sp>
      <p:sp>
        <p:nvSpPr>
          <p:cNvPr id="3" name="Content Placeholder 2"/>
          <p:cNvSpPr>
            <a:spLocks noGrp="1"/>
          </p:cNvSpPr>
          <p:nvPr>
            <p:ph sz="quarter" idx="1"/>
          </p:nvPr>
        </p:nvSpPr>
        <p:spPr/>
        <p:txBody>
          <a:bodyPr>
            <a:normAutofit/>
          </a:bodyPr>
          <a:lstStyle/>
          <a:p>
            <a:r>
              <a:rPr lang="en-US" dirty="0" smtClean="0"/>
              <a:t>Relationships</a:t>
            </a:r>
          </a:p>
          <a:p>
            <a:pPr lvl="1"/>
            <a:r>
              <a:rPr lang="en-US" dirty="0" smtClean="0"/>
              <a:t>Occurs </a:t>
            </a:r>
            <a:r>
              <a:rPr lang="en-US" dirty="0"/>
              <a:t>because of the presence of strong negative emotions, misperceptions or stereotypes, poor communication or miscommunication, or repetitive negative behaviors. </a:t>
            </a:r>
            <a:endParaRPr lang="en-US" dirty="0" smtClean="0"/>
          </a:p>
          <a:p>
            <a:pPr lvl="1"/>
            <a:endParaRPr lang="en-US" dirty="0" smtClean="0"/>
          </a:p>
          <a:p>
            <a:pPr lvl="1"/>
            <a:r>
              <a:rPr lang="en-US" dirty="0" smtClean="0"/>
              <a:t>Relationship </a:t>
            </a:r>
            <a:r>
              <a:rPr lang="en-US" dirty="0"/>
              <a:t>problems often fuel disputes and lead to an unnecessary escalating spiral of destructive conflict. </a:t>
            </a:r>
            <a:endParaRPr lang="en-US" dirty="0" smtClean="0"/>
          </a:p>
          <a:p>
            <a:pPr lvl="1"/>
            <a:endParaRPr lang="en-US" dirty="0" smtClean="0"/>
          </a:p>
          <a:p>
            <a:pPr lvl="1"/>
            <a:r>
              <a:rPr lang="en-US" dirty="0" smtClean="0"/>
              <a:t>Supporting </a:t>
            </a:r>
            <a:r>
              <a:rPr lang="en-US" dirty="0"/>
              <a:t>the safe and balanced expression of perspectives and emotions for acknowledgment (not agreement) is one effective approach to managing relational conflict.</a:t>
            </a:r>
          </a:p>
        </p:txBody>
      </p:sp>
    </p:spTree>
    <p:custDataLst>
      <p:tags r:id="rId1"/>
    </p:custDataLst>
    <p:extLst>
      <p:ext uri="{BB962C8B-B14F-4D97-AF65-F5344CB8AC3E}">
        <p14:creationId xmlns:p14="http://schemas.microsoft.com/office/powerpoint/2010/main" val="14394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2000"/>
                                        <p:tgtEl>
                                          <p:spTgt spid="3">
                                            <p:txEl>
                                              <p:pRg st="1" end="1"/>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heel(1)">
                                      <p:cBhvr>
                                        <p:cTn id="10" dur="2000"/>
                                        <p:tgtEl>
                                          <p:spTgt spid="3">
                                            <p:txEl>
                                              <p:pRg st="3" end="3"/>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wheel(1)">
                                      <p:cBhvr>
                                        <p:cTn id="13"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Types of Conflict </a:t>
            </a:r>
            <a:endParaRPr lang="en-US" dirty="0"/>
          </a:p>
        </p:txBody>
      </p:sp>
      <p:sp>
        <p:nvSpPr>
          <p:cNvPr id="3" name="Content Placeholder 2"/>
          <p:cNvSpPr>
            <a:spLocks noGrp="1"/>
          </p:cNvSpPr>
          <p:nvPr>
            <p:ph sz="quarter" idx="1"/>
          </p:nvPr>
        </p:nvSpPr>
        <p:spPr/>
        <p:txBody>
          <a:bodyPr>
            <a:normAutofit/>
          </a:bodyPr>
          <a:lstStyle/>
          <a:p>
            <a:r>
              <a:rPr lang="en-US" dirty="0" smtClean="0"/>
              <a:t>Interests</a:t>
            </a:r>
          </a:p>
          <a:p>
            <a:pPr lvl="1"/>
            <a:r>
              <a:rPr lang="en-US" dirty="0" smtClean="0"/>
              <a:t>Caused by </a:t>
            </a:r>
            <a:r>
              <a:rPr lang="en-US" dirty="0"/>
              <a:t>competition over perceived incompatible needs. </a:t>
            </a:r>
            <a:endParaRPr lang="en-US" dirty="0" smtClean="0"/>
          </a:p>
          <a:p>
            <a:pPr lvl="1"/>
            <a:endParaRPr lang="en-US" dirty="0"/>
          </a:p>
          <a:p>
            <a:pPr lvl="1"/>
            <a:r>
              <a:rPr lang="en-US" dirty="0" smtClean="0"/>
              <a:t>Conflicts </a:t>
            </a:r>
            <a:r>
              <a:rPr lang="en-US" dirty="0"/>
              <a:t>of interest result when one or more of the parties believe that in order to satisfy his or her needs, the needs and interests of an opponent must be </a:t>
            </a:r>
            <a:r>
              <a:rPr lang="en-US" dirty="0" smtClean="0"/>
              <a:t>sacrificed</a:t>
            </a:r>
          </a:p>
          <a:p>
            <a:pPr lvl="1"/>
            <a:endParaRPr lang="en-US" dirty="0"/>
          </a:p>
          <a:p>
            <a:pPr lvl="1"/>
            <a:r>
              <a:rPr lang="en-US" dirty="0" smtClean="0"/>
              <a:t>Interest-based </a:t>
            </a:r>
            <a:r>
              <a:rPr lang="en-US" dirty="0"/>
              <a:t>conflict is best resolved through the maximizing integration of the parties' respective interests, positive intentions and desired experiential outcomes.</a:t>
            </a:r>
          </a:p>
        </p:txBody>
      </p:sp>
    </p:spTree>
    <p:custDataLst>
      <p:tags r:id="rId1"/>
    </p:custDataLst>
    <p:extLst>
      <p:ext uri="{BB962C8B-B14F-4D97-AF65-F5344CB8AC3E}">
        <p14:creationId xmlns:p14="http://schemas.microsoft.com/office/powerpoint/2010/main" val="248852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Types of Conflict </a:t>
            </a:r>
            <a:endParaRPr lang="en-US" dirty="0"/>
          </a:p>
        </p:txBody>
      </p:sp>
      <p:sp>
        <p:nvSpPr>
          <p:cNvPr id="3" name="Content Placeholder 2"/>
          <p:cNvSpPr>
            <a:spLocks noGrp="1"/>
          </p:cNvSpPr>
          <p:nvPr>
            <p:ph sz="quarter" idx="1"/>
          </p:nvPr>
        </p:nvSpPr>
        <p:spPr>
          <a:xfrm>
            <a:off x="457200" y="1600200"/>
            <a:ext cx="7696200" cy="5105400"/>
          </a:xfrm>
        </p:spPr>
        <p:txBody>
          <a:bodyPr>
            <a:normAutofit lnSpcReduction="10000"/>
          </a:bodyPr>
          <a:lstStyle/>
          <a:p>
            <a:r>
              <a:rPr lang="en-US" dirty="0" smtClean="0"/>
              <a:t>Data</a:t>
            </a:r>
          </a:p>
          <a:p>
            <a:pPr lvl="1"/>
            <a:r>
              <a:rPr lang="en-US" dirty="0" smtClean="0"/>
              <a:t>Occur when </a:t>
            </a:r>
            <a:r>
              <a:rPr lang="en-US" dirty="0"/>
              <a:t>people lack information necessary to make wise decisions, are misinformed, disagree on which data is relevant, interpret information differently, or have competing assessment procedures. </a:t>
            </a:r>
            <a:endParaRPr lang="en-US" dirty="0" smtClean="0"/>
          </a:p>
          <a:p>
            <a:pPr lvl="1"/>
            <a:endParaRPr lang="en-US" dirty="0" smtClean="0"/>
          </a:p>
          <a:p>
            <a:pPr lvl="1"/>
            <a:r>
              <a:rPr lang="en-US" dirty="0" smtClean="0"/>
              <a:t>Some </a:t>
            </a:r>
            <a:r>
              <a:rPr lang="en-US" dirty="0"/>
              <a:t>data conflicts may be unnecessary since they are caused by poor communication between the people in conflict. </a:t>
            </a:r>
            <a:endParaRPr lang="en-US" dirty="0" smtClean="0"/>
          </a:p>
          <a:p>
            <a:pPr lvl="1"/>
            <a:endParaRPr lang="en-US" dirty="0"/>
          </a:p>
          <a:p>
            <a:pPr lvl="1"/>
            <a:r>
              <a:rPr lang="en-US" dirty="0" smtClean="0"/>
              <a:t>Other </a:t>
            </a:r>
            <a:r>
              <a:rPr lang="en-US" dirty="0"/>
              <a:t>data conflicts may be genuine incompatibilities associated with data collection, interpretation or communication. </a:t>
            </a:r>
            <a:endParaRPr lang="en-US" dirty="0" smtClean="0"/>
          </a:p>
          <a:p>
            <a:pPr lvl="1"/>
            <a:endParaRPr lang="en-US" dirty="0"/>
          </a:p>
          <a:p>
            <a:pPr lvl="1"/>
            <a:r>
              <a:rPr lang="en-US" dirty="0" smtClean="0"/>
              <a:t>Most </a:t>
            </a:r>
            <a:r>
              <a:rPr lang="en-US" dirty="0"/>
              <a:t>data conflicts will have "data solutions." </a:t>
            </a:r>
          </a:p>
        </p:txBody>
      </p:sp>
    </p:spTree>
    <p:custDataLst>
      <p:tags r:id="rId1"/>
    </p:custDataLst>
    <p:extLst>
      <p:ext uri="{BB962C8B-B14F-4D97-AF65-F5344CB8AC3E}">
        <p14:creationId xmlns:p14="http://schemas.microsoft.com/office/powerpoint/2010/main" val="91563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1000"/>
                                        <p:tgtEl>
                                          <p:spTgt spid="3">
                                            <p:txEl>
                                              <p:pRg st="7" end="7"/>
                                            </p:txEl>
                                          </p:spTgt>
                                        </p:tgtEl>
                                      </p:cBhvr>
                                    </p:animEffect>
                                    <p:anim calcmode="lin" valueType="num">
                                      <p:cBhvr>
                                        <p:cTn id="2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a:t>
            </a:r>
            <a:r>
              <a:rPr lang="en-US" dirty="0" smtClean="0"/>
              <a:t> Types of Conflict </a:t>
            </a:r>
            <a:endParaRPr lang="en-US" dirty="0"/>
          </a:p>
        </p:txBody>
      </p:sp>
      <p:sp>
        <p:nvSpPr>
          <p:cNvPr id="3" name="Content Placeholder 2"/>
          <p:cNvSpPr>
            <a:spLocks noGrp="1"/>
          </p:cNvSpPr>
          <p:nvPr>
            <p:ph sz="quarter" idx="1"/>
          </p:nvPr>
        </p:nvSpPr>
        <p:spPr>
          <a:xfrm>
            <a:off x="457200" y="1600200"/>
            <a:ext cx="7696200" cy="5105400"/>
          </a:xfrm>
        </p:spPr>
        <p:txBody>
          <a:bodyPr>
            <a:normAutofit lnSpcReduction="10000"/>
          </a:bodyPr>
          <a:lstStyle/>
          <a:p>
            <a:r>
              <a:rPr lang="en-US" dirty="0" smtClean="0"/>
              <a:t>Structural</a:t>
            </a:r>
          </a:p>
          <a:p>
            <a:pPr lvl="1"/>
            <a:r>
              <a:rPr lang="en-US" dirty="0" smtClean="0"/>
              <a:t>Caused by </a:t>
            </a:r>
            <a:r>
              <a:rPr lang="en-US" dirty="0"/>
              <a:t>forces external to the people in dispute. </a:t>
            </a:r>
            <a:endParaRPr lang="en-US" dirty="0" smtClean="0"/>
          </a:p>
          <a:p>
            <a:pPr lvl="1"/>
            <a:endParaRPr lang="en-US" dirty="0"/>
          </a:p>
          <a:p>
            <a:pPr lvl="1"/>
            <a:r>
              <a:rPr lang="en-US" dirty="0" smtClean="0"/>
              <a:t>Limited </a:t>
            </a:r>
            <a:r>
              <a:rPr lang="en-US" dirty="0"/>
              <a:t>physical resources or authority, geographic constraints (distance or proximity), time (too little or too much), organizational changes, and so forth can make structural conflict seem like a crisis. </a:t>
            </a:r>
            <a:endParaRPr lang="en-US" dirty="0" smtClean="0"/>
          </a:p>
          <a:p>
            <a:pPr lvl="1"/>
            <a:endParaRPr lang="en-US" dirty="0"/>
          </a:p>
          <a:p>
            <a:pPr lvl="1"/>
            <a:r>
              <a:rPr lang="en-US" dirty="0" smtClean="0"/>
              <a:t>It </a:t>
            </a:r>
            <a:r>
              <a:rPr lang="en-US" dirty="0"/>
              <a:t>can be helpful to assist parties in conflict to appreciate the external forces and constraints bearing upon them. </a:t>
            </a:r>
            <a:endParaRPr lang="en-US" dirty="0" smtClean="0"/>
          </a:p>
          <a:p>
            <a:pPr lvl="1"/>
            <a:endParaRPr lang="en-US" dirty="0"/>
          </a:p>
          <a:p>
            <a:pPr lvl="1"/>
            <a:r>
              <a:rPr lang="en-US" dirty="0" smtClean="0"/>
              <a:t>Structural </a:t>
            </a:r>
            <a:r>
              <a:rPr lang="en-US" dirty="0"/>
              <a:t>conflicts will often have structural solutions. Parties' appreciation that a conflict has an external source can have the effect of them coming to jointly address the imposed difficulties. </a:t>
            </a:r>
            <a:endParaRPr lang="en-US" dirty="0" smtClean="0"/>
          </a:p>
        </p:txBody>
      </p:sp>
    </p:spTree>
    <p:custDataLst>
      <p:tags r:id="rId1"/>
    </p:custDataLst>
    <p:extLst>
      <p:ext uri="{BB962C8B-B14F-4D97-AF65-F5344CB8AC3E}">
        <p14:creationId xmlns:p14="http://schemas.microsoft.com/office/powerpoint/2010/main" val="404421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1000"/>
                                        <p:tgtEl>
                                          <p:spTgt spid="3">
                                            <p:txEl>
                                              <p:pRg st="7" end="7"/>
                                            </p:txEl>
                                          </p:spTgt>
                                        </p:tgtEl>
                                      </p:cBhvr>
                                    </p:animEffect>
                                    <p:anim calcmode="lin" valueType="num">
                                      <p:cBhvr>
                                        <p:cTn id="2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a:t>
            </a:r>
            <a:r>
              <a:rPr lang="en-US" dirty="0" smtClean="0"/>
              <a:t> Types of Conflict </a:t>
            </a:r>
            <a:endParaRPr lang="en-US" dirty="0"/>
          </a:p>
        </p:txBody>
      </p:sp>
      <p:sp>
        <p:nvSpPr>
          <p:cNvPr id="3" name="Content Placeholder 2"/>
          <p:cNvSpPr>
            <a:spLocks noGrp="1"/>
          </p:cNvSpPr>
          <p:nvPr>
            <p:ph sz="quarter" idx="1"/>
          </p:nvPr>
        </p:nvSpPr>
        <p:spPr>
          <a:xfrm>
            <a:off x="457200" y="1600200"/>
            <a:ext cx="7924800" cy="5257800"/>
          </a:xfrm>
        </p:spPr>
        <p:txBody>
          <a:bodyPr>
            <a:normAutofit fontScale="92500" lnSpcReduction="20000"/>
          </a:bodyPr>
          <a:lstStyle/>
          <a:p>
            <a:r>
              <a:rPr lang="en-US" dirty="0" smtClean="0"/>
              <a:t>Values</a:t>
            </a:r>
          </a:p>
          <a:p>
            <a:pPr lvl="1"/>
            <a:r>
              <a:rPr lang="en-US" dirty="0" smtClean="0"/>
              <a:t>Caused </a:t>
            </a:r>
            <a:r>
              <a:rPr lang="en-US" dirty="0"/>
              <a:t>by perceived or actual incompatible belief systems. </a:t>
            </a:r>
            <a:endParaRPr lang="en-US" dirty="0" smtClean="0"/>
          </a:p>
          <a:p>
            <a:pPr lvl="1"/>
            <a:endParaRPr lang="en-US" dirty="0"/>
          </a:p>
          <a:p>
            <a:pPr lvl="1"/>
            <a:r>
              <a:rPr lang="en-US" dirty="0" smtClean="0"/>
              <a:t>Values </a:t>
            </a:r>
            <a:r>
              <a:rPr lang="en-US" dirty="0"/>
              <a:t>are beliefs that people use to give meaning to their lives. Values explain what is </a:t>
            </a:r>
            <a:r>
              <a:rPr lang="en-US" i="1" dirty="0"/>
              <a:t>"good"</a:t>
            </a:r>
            <a:r>
              <a:rPr lang="en-US" dirty="0"/>
              <a:t> or</a:t>
            </a:r>
            <a:r>
              <a:rPr lang="en-US" i="1" dirty="0"/>
              <a:t> "bad,"</a:t>
            </a:r>
            <a:r>
              <a:rPr lang="en-US" dirty="0"/>
              <a:t> </a:t>
            </a:r>
            <a:r>
              <a:rPr lang="en-US" i="1" dirty="0"/>
              <a:t>"right"</a:t>
            </a:r>
            <a:r>
              <a:rPr lang="en-US" dirty="0"/>
              <a:t> or </a:t>
            </a:r>
            <a:r>
              <a:rPr lang="en-US" i="1" dirty="0"/>
              <a:t>"wrong,"</a:t>
            </a:r>
            <a:r>
              <a:rPr lang="en-US" dirty="0"/>
              <a:t> </a:t>
            </a:r>
            <a:r>
              <a:rPr lang="en-US" i="1" dirty="0"/>
              <a:t>"just" </a:t>
            </a:r>
            <a:r>
              <a:rPr lang="en-US" dirty="0"/>
              <a:t>or </a:t>
            </a:r>
            <a:r>
              <a:rPr lang="en-US" i="1" dirty="0"/>
              <a:t>"unjust." </a:t>
            </a:r>
            <a:endParaRPr lang="en-US" i="1" dirty="0" smtClean="0"/>
          </a:p>
          <a:p>
            <a:pPr lvl="1"/>
            <a:endParaRPr lang="en-US" i="1" dirty="0"/>
          </a:p>
          <a:p>
            <a:pPr lvl="1"/>
            <a:r>
              <a:rPr lang="en-US" dirty="0" smtClean="0"/>
              <a:t>Differing </a:t>
            </a:r>
            <a:r>
              <a:rPr lang="en-US" dirty="0"/>
              <a:t>values need not cause conflict. People can live together in harmony with different value systems. </a:t>
            </a:r>
            <a:endParaRPr lang="en-US" dirty="0" smtClean="0"/>
          </a:p>
          <a:p>
            <a:pPr lvl="1"/>
            <a:endParaRPr lang="en-US" dirty="0"/>
          </a:p>
          <a:p>
            <a:pPr lvl="1"/>
            <a:r>
              <a:rPr lang="en-US" dirty="0" smtClean="0"/>
              <a:t>Value </a:t>
            </a:r>
            <a:r>
              <a:rPr lang="en-US" dirty="0"/>
              <a:t>disputes arise only when people attempt to force one set of values on others or lay claim to exclusive value systems that do not allow for divergent beliefs. </a:t>
            </a:r>
            <a:endParaRPr lang="en-US" dirty="0" smtClean="0"/>
          </a:p>
          <a:p>
            <a:pPr lvl="1"/>
            <a:endParaRPr lang="en-US" dirty="0"/>
          </a:p>
          <a:p>
            <a:pPr lvl="1"/>
            <a:r>
              <a:rPr lang="en-US" dirty="0" smtClean="0"/>
              <a:t>It </a:t>
            </a:r>
            <a:r>
              <a:rPr lang="en-US" dirty="0"/>
              <a:t>is of no use to try to change value and belief systems during relatively short and strategic mediation interventions. It can, however, be helpful to support each participant's expression of their values and beliefs for acknowledgment by the other party.</a:t>
            </a:r>
          </a:p>
        </p:txBody>
      </p:sp>
    </p:spTree>
    <p:custDataLst>
      <p:tags r:id="rId1"/>
    </p:custDataLst>
    <p:extLst>
      <p:ext uri="{BB962C8B-B14F-4D97-AF65-F5344CB8AC3E}">
        <p14:creationId xmlns:p14="http://schemas.microsoft.com/office/powerpoint/2010/main" val="40531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1000"/>
                                        <p:tgtEl>
                                          <p:spTgt spid="3">
                                            <p:txEl>
                                              <p:pRg st="7" end="7"/>
                                            </p:txEl>
                                          </p:spTgt>
                                        </p:tgtEl>
                                      </p:cBhvr>
                                    </p:animEffect>
                                    <p:anim calcmode="lin" valueType="num">
                                      <p:cBhvr>
                                        <p:cTn id="2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1000"/>
                                        <p:tgtEl>
                                          <p:spTgt spid="3">
                                            <p:txEl>
                                              <p:pRg st="9" end="9"/>
                                            </p:txEl>
                                          </p:spTgt>
                                        </p:tgtEl>
                                      </p:cBhvr>
                                    </p:animEffect>
                                    <p:anim calcmode="lin" valueType="num">
                                      <p:cBhvr>
                                        <p:cTn id="2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066800"/>
            <a:ext cx="7467600" cy="5407152"/>
          </a:xfrm>
        </p:spPr>
        <p:txBody>
          <a:bodyPr>
            <a:normAutofit/>
          </a:bodyPr>
          <a:lstStyle/>
          <a:p>
            <a:pPr marL="0" indent="0" algn="ctr">
              <a:buNone/>
            </a:pPr>
            <a:endParaRPr lang="en-US" sz="4000" dirty="0" smtClean="0">
              <a:effectLst>
                <a:outerShdw blurRad="38100" dist="38100" dir="2700000" algn="tl">
                  <a:srgbClr val="000000">
                    <a:alpha val="43137"/>
                  </a:srgbClr>
                </a:outerShdw>
              </a:effectLst>
            </a:endParaRPr>
          </a:p>
          <a:p>
            <a:pPr marL="0" indent="0" algn="ctr">
              <a:buNone/>
            </a:pPr>
            <a:r>
              <a:rPr lang="en-US" sz="7000" dirty="0" smtClean="0">
                <a:effectLst>
                  <a:outerShdw blurRad="38100" dist="38100" dir="2700000" algn="tl">
                    <a:srgbClr val="000000">
                      <a:alpha val="43137"/>
                    </a:srgbClr>
                  </a:outerShdw>
                </a:effectLst>
              </a:rPr>
              <a:t>Do your needs influence your feelings?</a:t>
            </a:r>
          </a:p>
        </p:txBody>
      </p:sp>
    </p:spTree>
    <p:custDataLst>
      <p:tags r:id="rId1"/>
    </p:custDataLst>
    <p:extLst>
      <p:ext uri="{BB962C8B-B14F-4D97-AF65-F5344CB8AC3E}">
        <p14:creationId xmlns:p14="http://schemas.microsoft.com/office/powerpoint/2010/main" val="39214870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28600"/>
            <a:ext cx="7478702" cy="6096000"/>
          </a:xfrm>
          <a:prstGeom prst="rect">
            <a:avLst/>
          </a:prstGeom>
        </p:spPr>
      </p:pic>
    </p:spTree>
    <p:custDataLst>
      <p:tags r:id="rId1"/>
    </p:custDataLst>
    <p:extLst>
      <p:ext uri="{BB962C8B-B14F-4D97-AF65-F5344CB8AC3E}">
        <p14:creationId xmlns:p14="http://schemas.microsoft.com/office/powerpoint/2010/main" val="410552960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09600"/>
            <a:ext cx="7696200" cy="5864352"/>
          </a:xfrm>
        </p:spPr>
        <p:txBody>
          <a:bodyPr>
            <a:normAutofit fontScale="92500" lnSpcReduction="20000"/>
          </a:bodyPr>
          <a:lstStyle/>
          <a:p>
            <a:pPr marL="0" indent="0" algn="ctr">
              <a:buNone/>
            </a:pPr>
            <a:endParaRPr lang="en-US" sz="4000" dirty="0" smtClean="0">
              <a:effectLst>
                <a:outerShdw blurRad="38100" dist="38100" dir="2700000" algn="tl">
                  <a:srgbClr val="000000">
                    <a:alpha val="43137"/>
                  </a:srgbClr>
                </a:outerShdw>
              </a:effectLst>
            </a:endParaRPr>
          </a:p>
          <a:p>
            <a:pPr marL="0" indent="0" algn="ctr">
              <a:buNone/>
            </a:pPr>
            <a:r>
              <a:rPr lang="en-US" sz="7000" dirty="0" smtClean="0">
                <a:effectLst>
                  <a:outerShdw blurRad="38100" dist="38100" dir="2700000" algn="tl">
                    <a:srgbClr val="000000">
                      <a:alpha val="43137"/>
                    </a:srgbClr>
                  </a:outerShdw>
                </a:effectLst>
              </a:rPr>
              <a:t>Can the way you react to those feelings have an effect on escalating or deescalating conflicts?</a:t>
            </a:r>
          </a:p>
        </p:txBody>
      </p:sp>
    </p:spTree>
    <p:custDataLst>
      <p:tags r:id="rId1"/>
    </p:custDataLst>
    <p:extLst>
      <p:ext uri="{BB962C8B-B14F-4D97-AF65-F5344CB8AC3E}">
        <p14:creationId xmlns:p14="http://schemas.microsoft.com/office/powerpoint/2010/main" val="24732843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467600" cy="6169152"/>
          </a:xfrm>
        </p:spPr>
        <p:txBody>
          <a:bodyPr>
            <a:normAutofit lnSpcReduction="10000"/>
          </a:bodyPr>
          <a:lstStyle/>
          <a:p>
            <a:pPr marL="0" indent="0" algn="ctr">
              <a:buNone/>
            </a:pPr>
            <a:endParaRPr lang="en-US" sz="7000" dirty="0" smtClean="0">
              <a:effectLst>
                <a:outerShdw blurRad="38100" dist="38100" dir="2700000" algn="tl">
                  <a:srgbClr val="000000">
                    <a:alpha val="43137"/>
                  </a:srgbClr>
                </a:outerShdw>
              </a:effectLst>
            </a:endParaRPr>
          </a:p>
          <a:p>
            <a:pPr marL="0" indent="0" algn="ctr">
              <a:buNone/>
            </a:pPr>
            <a:r>
              <a:rPr lang="en-US" sz="7000" dirty="0" smtClean="0">
                <a:effectLst>
                  <a:outerShdw blurRad="38100" dist="38100" dir="2700000" algn="tl">
                    <a:srgbClr val="000000">
                      <a:alpha val="43137"/>
                    </a:srgbClr>
                  </a:outerShdw>
                </a:effectLst>
              </a:rPr>
              <a:t>What is conflict resolution? </a:t>
            </a:r>
          </a:p>
          <a:p>
            <a:pPr marL="0" indent="0" algn="ctr">
              <a:buNone/>
            </a:pPr>
            <a:endParaRPr lang="en-US" sz="7000" dirty="0">
              <a:effectLst>
                <a:outerShdw blurRad="38100" dist="38100" dir="2700000" algn="tl">
                  <a:srgbClr val="000000">
                    <a:alpha val="43137"/>
                  </a:srgbClr>
                </a:outerShdw>
              </a:effectLst>
            </a:endParaRPr>
          </a:p>
          <a:p>
            <a:pPr marL="0" indent="0" algn="ctr">
              <a:buNone/>
            </a:pPr>
            <a:r>
              <a:rPr lang="en-US" sz="7000" dirty="0" smtClean="0">
                <a:effectLst>
                  <a:outerShdw blurRad="38100" dist="38100" dir="2700000" algn="tl">
                    <a:srgbClr val="000000">
                      <a:alpha val="43137"/>
                    </a:srgbClr>
                  </a:outerShdw>
                </a:effectLst>
              </a:rPr>
              <a:t>….a peaceful solution</a:t>
            </a:r>
          </a:p>
        </p:txBody>
      </p:sp>
    </p:spTree>
    <p:custDataLst>
      <p:tags r:id="rId1"/>
    </p:custDataLst>
    <p:extLst>
      <p:ext uri="{BB962C8B-B14F-4D97-AF65-F5344CB8AC3E}">
        <p14:creationId xmlns:p14="http://schemas.microsoft.com/office/powerpoint/2010/main" val="28218374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401762"/>
          </a:xfrm>
        </p:spPr>
        <p:txBody>
          <a:bodyPr>
            <a:normAutofit fontScale="90000"/>
          </a:bodyPr>
          <a:lstStyle/>
          <a:p>
            <a:r>
              <a:rPr lang="en-US" dirty="0"/>
              <a:t>When a dispute arises, often the best course of action is negotiation to resolve the disagreement</a:t>
            </a:r>
            <a:r>
              <a:rPr lang="en-US" dirty="0" smtClean="0"/>
              <a:t>.</a:t>
            </a:r>
            <a:endParaRPr lang="en-US" dirty="0"/>
          </a:p>
        </p:txBody>
      </p:sp>
      <p:sp>
        <p:nvSpPr>
          <p:cNvPr id="3" name="Content Placeholder 2"/>
          <p:cNvSpPr>
            <a:spLocks noGrp="1"/>
          </p:cNvSpPr>
          <p:nvPr>
            <p:ph sz="quarter" idx="1"/>
          </p:nvPr>
        </p:nvSpPr>
        <p:spPr>
          <a:xfrm>
            <a:off x="457200" y="1905000"/>
            <a:ext cx="7467600" cy="4568952"/>
          </a:xfrm>
        </p:spPr>
        <p:txBody>
          <a:bodyPr>
            <a:normAutofit/>
          </a:bodyPr>
          <a:lstStyle/>
          <a:p>
            <a:r>
              <a:rPr lang="en-US" dirty="0" smtClean="0"/>
              <a:t>The </a:t>
            </a:r>
            <a:r>
              <a:rPr lang="en-US" dirty="0"/>
              <a:t>goals of negotiation are:</a:t>
            </a:r>
          </a:p>
          <a:p>
            <a:pPr lvl="1"/>
            <a:r>
              <a:rPr lang="en-US" dirty="0"/>
              <a:t>To produce a solution that all parties can agree to</a:t>
            </a:r>
          </a:p>
          <a:p>
            <a:pPr lvl="1"/>
            <a:r>
              <a:rPr lang="en-US" dirty="0"/>
              <a:t>To work as quickly as possible to find this solution</a:t>
            </a:r>
          </a:p>
          <a:p>
            <a:pPr lvl="1"/>
            <a:r>
              <a:rPr lang="en-US" dirty="0" smtClean="0"/>
              <a:t>To </a:t>
            </a:r>
            <a:r>
              <a:rPr lang="en-US" dirty="0"/>
              <a:t>improve, not hurt, the relationship between the groups in </a:t>
            </a:r>
            <a:r>
              <a:rPr lang="en-US" dirty="0" smtClean="0"/>
              <a:t>conflict</a:t>
            </a:r>
          </a:p>
          <a:p>
            <a:pPr lvl="1"/>
            <a:endParaRPr lang="en-US" dirty="0"/>
          </a:p>
          <a:p>
            <a:r>
              <a:rPr lang="en-US" dirty="0"/>
              <a:t>Conflict resolution through negotiation can be good for all parties </a:t>
            </a:r>
            <a:r>
              <a:rPr lang="en-US" dirty="0" smtClean="0"/>
              <a:t>involved.</a:t>
            </a:r>
          </a:p>
          <a:p>
            <a:pPr lvl="1"/>
            <a:r>
              <a:rPr lang="en-US" dirty="0" smtClean="0"/>
              <a:t>Each </a:t>
            </a:r>
            <a:r>
              <a:rPr lang="en-US" dirty="0"/>
              <a:t>side will get more by participating in negotiations than they would by walking </a:t>
            </a:r>
            <a:r>
              <a:rPr lang="en-US" dirty="0" smtClean="0"/>
              <a:t>away</a:t>
            </a:r>
            <a:r>
              <a:rPr lang="en-US" dirty="0"/>
              <a:t>.</a:t>
            </a:r>
            <a:endParaRPr lang="en-US" dirty="0" smtClean="0"/>
          </a:p>
          <a:p>
            <a:pPr lvl="1"/>
            <a:r>
              <a:rPr lang="en-US" dirty="0"/>
              <a:t>A</a:t>
            </a:r>
            <a:r>
              <a:rPr lang="en-US" dirty="0" smtClean="0"/>
              <a:t> </a:t>
            </a:r>
            <a:r>
              <a:rPr lang="en-US" dirty="0"/>
              <a:t>way for your group to get resources that might otherwise be out of reach.</a:t>
            </a:r>
          </a:p>
          <a:p>
            <a:endParaRPr lang="en-US" dirty="0"/>
          </a:p>
        </p:txBody>
      </p:sp>
    </p:spTree>
    <p:custDataLst>
      <p:tags r:id="rId1"/>
    </p:custDataLst>
    <p:extLst>
      <p:ext uri="{BB962C8B-B14F-4D97-AF65-F5344CB8AC3E}">
        <p14:creationId xmlns:p14="http://schemas.microsoft.com/office/powerpoint/2010/main" val="3868855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3"/>
            <p:custDataLst>
              <p:tags r:id="rId2"/>
            </p:custDataLst>
          </p:nvPr>
        </p:nvSpPr>
        <p:spPr/>
        <p:txBody>
          <a:bodyPr/>
          <a:lstStyle/>
          <a:p>
            <a:r>
              <a:rPr lang="en-US" dirty="0" smtClean="0"/>
              <a:t>You can never achieve personal growth through conflict.</a:t>
            </a:r>
            <a:endParaRPr lang="en-US" dirty="0"/>
          </a:p>
        </p:txBody>
      </p:sp>
      <p:sp>
        <p:nvSpPr>
          <p:cNvPr id="4" name="Text Placeholder 3"/>
          <p:cNvSpPr>
            <a:spLocks noGrp="1"/>
          </p:cNvSpPr>
          <p:nvPr>
            <p:ph type="body" sz="quarter" idx="14"/>
            <p:custDataLst>
              <p:tags r:id="rId3"/>
            </p:custDataLst>
          </p:nvPr>
        </p:nvSpPr>
        <p:spPr/>
        <p:txBody>
          <a:bodyPr/>
          <a:lstStyle/>
          <a:p>
            <a:r>
              <a:rPr lang="en-US" dirty="0" smtClean="0"/>
              <a:t>True</a:t>
            </a:r>
          </a:p>
          <a:p>
            <a:r>
              <a:rPr lang="en-US" dirty="0" smtClean="0"/>
              <a:t>False</a:t>
            </a:r>
            <a:endParaRPr lang="en-US" dirty="0"/>
          </a:p>
        </p:txBody>
      </p:sp>
      <p:graphicFrame>
        <p:nvGraphicFramePr>
          <p:cNvPr id="6" name="Chart 5"/>
          <p:cNvGraphicFramePr>
            <a:graphicFrameLocks/>
          </p:cNvGraphicFramePr>
          <p:nvPr>
            <p:custDataLst>
              <p:tags r:id="rId4"/>
            </p:custDataLst>
            <p:extLst>
              <p:ext uri="{D42A27DB-BD31-4B8C-83A1-F6EECF244321}">
                <p14:modId xmlns:p14="http://schemas.microsoft.com/office/powerpoint/2010/main" val="811664625"/>
              </p:ext>
            </p:extLst>
          </p:nvPr>
        </p:nvGraphicFramePr>
        <p:xfrm>
          <a:off x="4686300" y="2408238"/>
          <a:ext cx="4000500" cy="3840162"/>
        </p:xfrm>
        <a:graphic>
          <a:graphicData uri="http://schemas.openxmlformats.org/drawingml/2006/chart">
            <c:chart xmlns:c="http://schemas.openxmlformats.org/drawingml/2006/chart" xmlns:r="http://schemas.openxmlformats.org/officeDocument/2006/relationships" r:id="rId6"/>
          </a:graphicData>
        </a:graphic>
      </p:graphicFrame>
    </p:spTree>
    <p:custDataLst>
      <p:tags r:id="rId1"/>
    </p:custDataLst>
    <p:extLst>
      <p:ext uri="{BB962C8B-B14F-4D97-AF65-F5344CB8AC3E}">
        <p14:creationId xmlns:p14="http://schemas.microsoft.com/office/powerpoint/2010/main" val="108790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accel="50000" fill="hold" grpId="0" nodeType="clickEffect">
                                  <p:stCondLst>
                                    <p:cond delay="50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There are ways to work things out that allows everyone to meet their needs:</a:t>
            </a:r>
            <a:endParaRPr lang="en-US" dirty="0"/>
          </a:p>
        </p:txBody>
      </p:sp>
      <p:sp>
        <p:nvSpPr>
          <p:cNvPr id="3" name="Content Placeholder 2"/>
          <p:cNvSpPr>
            <a:spLocks noGrp="1"/>
          </p:cNvSpPr>
          <p:nvPr>
            <p:ph sz="quarter" idx="1"/>
          </p:nvPr>
        </p:nvSpPr>
        <p:spPr>
          <a:xfrm>
            <a:off x="457200" y="1600200"/>
            <a:ext cx="7467600" cy="4648200"/>
          </a:xfrm>
        </p:spPr>
        <p:txBody>
          <a:bodyPr/>
          <a:lstStyle/>
          <a:p>
            <a:r>
              <a:rPr lang="en-US" dirty="0" smtClean="0"/>
              <a:t>What are healthy ways to vent anger or frustration?</a:t>
            </a:r>
          </a:p>
          <a:p>
            <a:pPr lvl="1"/>
            <a:endParaRPr lang="en-US" i="1" dirty="0" smtClean="0"/>
          </a:p>
          <a:p>
            <a:pPr lvl="1"/>
            <a:r>
              <a:rPr lang="en-US" i="1" dirty="0" smtClean="0"/>
              <a:t>When </a:t>
            </a:r>
            <a:r>
              <a:rPr lang="en-US" i="1" dirty="0"/>
              <a:t>you're upset, pause, and slowly count to </a:t>
            </a:r>
            <a:r>
              <a:rPr lang="en-US" i="1" dirty="0" smtClean="0"/>
              <a:t>ten</a:t>
            </a:r>
          </a:p>
          <a:p>
            <a:pPr lvl="1"/>
            <a:endParaRPr lang="en-US" i="1" dirty="0" smtClean="0"/>
          </a:p>
          <a:p>
            <a:pPr lvl="1"/>
            <a:r>
              <a:rPr lang="en-US" i="1" dirty="0" smtClean="0"/>
              <a:t>Take </a:t>
            </a:r>
            <a:r>
              <a:rPr lang="en-US" i="1" dirty="0"/>
              <a:t>a cooling-off </a:t>
            </a:r>
            <a:r>
              <a:rPr lang="en-US" i="1" dirty="0" smtClean="0"/>
              <a:t>period</a:t>
            </a:r>
          </a:p>
          <a:p>
            <a:pPr lvl="1"/>
            <a:endParaRPr lang="en-US" i="1" dirty="0" smtClean="0"/>
          </a:p>
          <a:p>
            <a:pPr lvl="1"/>
            <a:r>
              <a:rPr lang="en-US" i="1" dirty="0" smtClean="0"/>
              <a:t>Don't </a:t>
            </a:r>
            <a:r>
              <a:rPr lang="en-US" i="1" dirty="0"/>
              <a:t>address anger when you're </a:t>
            </a:r>
            <a:r>
              <a:rPr lang="en-US" i="1" dirty="0" smtClean="0"/>
              <a:t>rushed</a:t>
            </a:r>
          </a:p>
          <a:p>
            <a:pPr lvl="1"/>
            <a:endParaRPr lang="en-US" i="1" dirty="0" smtClean="0"/>
          </a:p>
          <a:p>
            <a:pPr lvl="1"/>
            <a:r>
              <a:rPr lang="en-US" i="1" dirty="0" smtClean="0"/>
              <a:t>Don't </a:t>
            </a:r>
            <a:r>
              <a:rPr lang="en-US" i="1" dirty="0"/>
              <a:t>try to address your anger when you're tired or </a:t>
            </a:r>
            <a:r>
              <a:rPr lang="en-US" i="1" dirty="0" smtClean="0"/>
              <a:t>before sleep</a:t>
            </a:r>
            <a:endParaRPr lang="en-US" dirty="0" smtClean="0"/>
          </a:p>
        </p:txBody>
      </p:sp>
    </p:spTree>
    <p:custDataLst>
      <p:tags r:id="rId1"/>
    </p:custDataLst>
    <p:extLst>
      <p:ext uri="{BB962C8B-B14F-4D97-AF65-F5344CB8AC3E}">
        <p14:creationId xmlns:p14="http://schemas.microsoft.com/office/powerpoint/2010/main" val="85414723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 calcmode="lin" valueType="num">
                                      <p:cBhvr additive="base">
                                        <p:cTn id="1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 calcmode="lin" valueType="num">
                                      <p:cBhvr additive="base">
                                        <p:cTn id="2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 calcmode="lin" valueType="num">
                                      <p:cBhvr additive="base">
                                        <p:cTn id="24"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3"/>
            <p:custDataLst>
              <p:tags r:id="rId2"/>
            </p:custDataLst>
          </p:nvPr>
        </p:nvSpPr>
        <p:spPr/>
        <p:txBody>
          <a:bodyPr/>
          <a:lstStyle/>
          <a:p>
            <a:r>
              <a:rPr lang="en-US" dirty="0" smtClean="0"/>
              <a:t>You can never achieve personal growth through conflict.</a:t>
            </a:r>
            <a:endParaRPr lang="en-US" dirty="0"/>
          </a:p>
        </p:txBody>
      </p:sp>
      <p:sp>
        <p:nvSpPr>
          <p:cNvPr id="4" name="Text Placeholder 3"/>
          <p:cNvSpPr>
            <a:spLocks noGrp="1"/>
          </p:cNvSpPr>
          <p:nvPr>
            <p:ph type="body" sz="quarter" idx="14"/>
            <p:custDataLst>
              <p:tags r:id="rId3"/>
            </p:custDataLst>
          </p:nvPr>
        </p:nvSpPr>
        <p:spPr/>
        <p:txBody>
          <a:bodyPr/>
          <a:lstStyle/>
          <a:p>
            <a:r>
              <a:rPr lang="en-US" dirty="0" smtClean="0"/>
              <a:t>True</a:t>
            </a:r>
          </a:p>
          <a:p>
            <a:r>
              <a:rPr lang="en-US" dirty="0" smtClean="0"/>
              <a:t>False</a:t>
            </a:r>
            <a:endParaRPr lang="en-US" dirty="0"/>
          </a:p>
        </p:txBody>
      </p:sp>
      <p:graphicFrame>
        <p:nvGraphicFramePr>
          <p:cNvPr id="7" name="Chart 6"/>
          <p:cNvGraphicFramePr>
            <a:graphicFrameLocks/>
          </p:cNvGraphicFramePr>
          <p:nvPr>
            <p:custDataLst>
              <p:tags r:id="rId4"/>
            </p:custDataLst>
            <p:extLst>
              <p:ext uri="{D42A27DB-BD31-4B8C-83A1-F6EECF244321}">
                <p14:modId xmlns:p14="http://schemas.microsoft.com/office/powerpoint/2010/main" val="3452346875"/>
              </p:ext>
            </p:extLst>
          </p:nvPr>
        </p:nvGraphicFramePr>
        <p:xfrm>
          <a:off x="4686300" y="2408238"/>
          <a:ext cx="4000500" cy="3840162"/>
        </p:xfrm>
        <a:graphic>
          <a:graphicData uri="http://schemas.openxmlformats.org/drawingml/2006/chart">
            <c:chart xmlns:c="http://schemas.openxmlformats.org/drawingml/2006/chart" xmlns:r="http://schemas.openxmlformats.org/officeDocument/2006/relationships" r:id="rId6"/>
          </a:graphicData>
        </a:graphic>
      </p:graphicFrame>
    </p:spTree>
    <p:custDataLst>
      <p:tags r:id="rId1"/>
    </p:custDataLst>
    <p:extLst>
      <p:ext uri="{BB962C8B-B14F-4D97-AF65-F5344CB8AC3E}">
        <p14:creationId xmlns:p14="http://schemas.microsoft.com/office/powerpoint/2010/main" val="2498565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accel="50000" fill="hold" grpId="0" nodeType="clickEffect">
                                  <p:stCondLst>
                                    <p:cond delay="50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hart 4"/>
          <p:cNvGraphicFramePr>
            <a:graphicFrameLocks/>
          </p:cNvGraphicFramePr>
          <p:nvPr>
            <p:custDataLst>
              <p:tags r:id="rId2"/>
            </p:custDataLst>
            <p:extLst>
              <p:ext uri="{D42A27DB-BD31-4B8C-83A1-F6EECF244321}">
                <p14:modId xmlns:p14="http://schemas.microsoft.com/office/powerpoint/2010/main" val="3016171893"/>
              </p:ext>
            </p:extLst>
          </p:nvPr>
        </p:nvGraphicFramePr>
        <p:xfrm>
          <a:off x="457200" y="1570038"/>
          <a:ext cx="8229600" cy="4678362"/>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10898169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3"/>
            <p:custDataLst>
              <p:tags r:id="rId2"/>
            </p:custDataLst>
          </p:nvPr>
        </p:nvSpPr>
        <p:spPr>
          <a:xfrm>
            <a:off x="457200" y="1570038"/>
            <a:ext cx="8229600" cy="944562"/>
          </a:xfrm>
        </p:spPr>
        <p:txBody>
          <a:bodyPr>
            <a:normAutofit/>
          </a:bodyPr>
          <a:lstStyle/>
          <a:p>
            <a:r>
              <a:rPr lang="en-US" dirty="0" smtClean="0"/>
              <a:t>Which is not a healthy way to vent frustration and/or anger?</a:t>
            </a:r>
            <a:endParaRPr lang="en-US" dirty="0"/>
          </a:p>
        </p:txBody>
      </p:sp>
      <p:sp>
        <p:nvSpPr>
          <p:cNvPr id="4" name="Text Placeholder 3"/>
          <p:cNvSpPr>
            <a:spLocks noGrp="1"/>
          </p:cNvSpPr>
          <p:nvPr>
            <p:ph type="body" sz="quarter" idx="14"/>
            <p:custDataLst>
              <p:tags r:id="rId3"/>
            </p:custDataLst>
          </p:nvPr>
        </p:nvSpPr>
        <p:spPr>
          <a:xfrm>
            <a:off x="152400" y="2362200"/>
            <a:ext cx="4648200" cy="3992562"/>
          </a:xfrm>
        </p:spPr>
        <p:txBody>
          <a:bodyPr>
            <a:noAutofit/>
          </a:bodyPr>
          <a:lstStyle/>
          <a:p>
            <a:pPr lvl="1"/>
            <a:r>
              <a:rPr lang="en-US" sz="2400" dirty="0"/>
              <a:t>When you're upset, pause, and slowly count to ten</a:t>
            </a:r>
          </a:p>
          <a:p>
            <a:pPr lvl="1"/>
            <a:r>
              <a:rPr lang="en-US" sz="2400" dirty="0" smtClean="0"/>
              <a:t>Take </a:t>
            </a:r>
            <a:r>
              <a:rPr lang="en-US" sz="2400" dirty="0"/>
              <a:t>a cooling-off </a:t>
            </a:r>
            <a:r>
              <a:rPr lang="en-US" sz="2400" dirty="0" smtClean="0"/>
              <a:t>period</a:t>
            </a:r>
          </a:p>
          <a:p>
            <a:pPr lvl="1"/>
            <a:r>
              <a:rPr lang="en-US" sz="2400" dirty="0" smtClean="0"/>
              <a:t>Punch a wall and not a person</a:t>
            </a:r>
            <a:endParaRPr lang="en-US" sz="2400" dirty="0"/>
          </a:p>
          <a:p>
            <a:pPr lvl="1"/>
            <a:r>
              <a:rPr lang="en-US" sz="2400" dirty="0" smtClean="0"/>
              <a:t>Don't </a:t>
            </a:r>
            <a:r>
              <a:rPr lang="en-US" sz="2400" dirty="0"/>
              <a:t>address anger when you're rushed</a:t>
            </a:r>
          </a:p>
          <a:p>
            <a:pPr lvl="1"/>
            <a:r>
              <a:rPr lang="en-US" sz="2400" dirty="0" smtClean="0"/>
              <a:t>Don't </a:t>
            </a:r>
            <a:r>
              <a:rPr lang="en-US" sz="2400" dirty="0"/>
              <a:t>try to address your anger when you're tired or before </a:t>
            </a:r>
            <a:r>
              <a:rPr lang="en-US" sz="2400" dirty="0" smtClean="0"/>
              <a:t>sleep</a:t>
            </a:r>
          </a:p>
          <a:p>
            <a:pPr lvl="1"/>
            <a:endParaRPr lang="en-US" sz="2400" dirty="0"/>
          </a:p>
        </p:txBody>
      </p:sp>
      <p:graphicFrame>
        <p:nvGraphicFramePr>
          <p:cNvPr id="7" name="Chart 6"/>
          <p:cNvGraphicFramePr>
            <a:graphicFrameLocks/>
          </p:cNvGraphicFramePr>
          <p:nvPr>
            <p:custDataLst>
              <p:tags r:id="rId4"/>
            </p:custDataLst>
            <p:extLst>
              <p:ext uri="{D42A27DB-BD31-4B8C-83A1-F6EECF244321}">
                <p14:modId xmlns:p14="http://schemas.microsoft.com/office/powerpoint/2010/main" val="2196983100"/>
              </p:ext>
            </p:extLst>
          </p:nvPr>
        </p:nvGraphicFramePr>
        <p:xfrm>
          <a:off x="4686300" y="2408238"/>
          <a:ext cx="4000500" cy="3840162"/>
        </p:xfrm>
        <a:graphic>
          <a:graphicData uri="http://schemas.openxmlformats.org/drawingml/2006/chart">
            <c:chart xmlns:c="http://schemas.openxmlformats.org/drawingml/2006/chart" xmlns:r="http://schemas.openxmlformats.org/officeDocument/2006/relationships" r:id="rId7"/>
          </a:graphicData>
        </a:graphic>
      </p:graphicFrame>
    </p:spTree>
    <p:custDataLst>
      <p:tags r:id="rId1"/>
    </p:custDataLst>
    <p:extLst>
      <p:ext uri="{BB962C8B-B14F-4D97-AF65-F5344CB8AC3E}">
        <p14:creationId xmlns:p14="http://schemas.microsoft.com/office/powerpoint/2010/main" val="385847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accel="50000" fill="hold" grpId="0" nodeType="clickEffect">
                                  <p:stCondLst>
                                    <p:cond delay="50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hart 4"/>
          <p:cNvGraphicFramePr>
            <a:graphicFrameLocks/>
          </p:cNvGraphicFramePr>
          <p:nvPr>
            <p:custDataLst>
              <p:tags r:id="rId2"/>
            </p:custDataLst>
            <p:extLst>
              <p:ext uri="{D42A27DB-BD31-4B8C-83A1-F6EECF244321}">
                <p14:modId xmlns:p14="http://schemas.microsoft.com/office/powerpoint/2010/main" val="1067583753"/>
              </p:ext>
            </p:extLst>
          </p:nvPr>
        </p:nvGraphicFramePr>
        <p:xfrm>
          <a:off x="457200" y="1570038"/>
          <a:ext cx="8229600" cy="4678362"/>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25263851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3"/>
            <p:custDataLst>
              <p:tags r:id="rId2"/>
            </p:custDataLst>
          </p:nvPr>
        </p:nvSpPr>
        <p:spPr>
          <a:xfrm>
            <a:off x="457200" y="1570038"/>
            <a:ext cx="8229600" cy="1096962"/>
          </a:xfrm>
        </p:spPr>
        <p:txBody>
          <a:bodyPr>
            <a:normAutofit/>
          </a:bodyPr>
          <a:lstStyle/>
          <a:p>
            <a:r>
              <a:rPr lang="en-US" dirty="0" smtClean="0"/>
              <a:t>Conflict can sometimes arise when basic needs are not met.  Which one is not a basic need?</a:t>
            </a:r>
            <a:endParaRPr lang="en-US" dirty="0"/>
          </a:p>
        </p:txBody>
      </p:sp>
      <p:sp>
        <p:nvSpPr>
          <p:cNvPr id="4" name="Text Placeholder 3"/>
          <p:cNvSpPr>
            <a:spLocks noGrp="1"/>
          </p:cNvSpPr>
          <p:nvPr>
            <p:ph type="body" sz="quarter" idx="14"/>
            <p:custDataLst>
              <p:tags r:id="rId3"/>
            </p:custDataLst>
          </p:nvPr>
        </p:nvSpPr>
        <p:spPr>
          <a:xfrm>
            <a:off x="381000" y="2743200"/>
            <a:ext cx="4000500" cy="3840162"/>
          </a:xfrm>
        </p:spPr>
        <p:txBody>
          <a:bodyPr/>
          <a:lstStyle/>
          <a:p>
            <a:r>
              <a:rPr lang="en-US" dirty="0" smtClean="0"/>
              <a:t>Love</a:t>
            </a:r>
          </a:p>
          <a:p>
            <a:r>
              <a:rPr lang="en-US" dirty="0" smtClean="0"/>
              <a:t>Fun</a:t>
            </a:r>
          </a:p>
          <a:p>
            <a:r>
              <a:rPr lang="en-US" dirty="0" smtClean="0"/>
              <a:t>Freedom</a:t>
            </a:r>
          </a:p>
          <a:p>
            <a:r>
              <a:rPr lang="en-US" dirty="0" smtClean="0"/>
              <a:t>Survival</a:t>
            </a:r>
          </a:p>
          <a:p>
            <a:r>
              <a:rPr lang="en-US" dirty="0" smtClean="0"/>
              <a:t>Happiness</a:t>
            </a:r>
          </a:p>
          <a:p>
            <a:endParaRPr lang="en-US" dirty="0"/>
          </a:p>
        </p:txBody>
      </p:sp>
      <p:graphicFrame>
        <p:nvGraphicFramePr>
          <p:cNvPr id="7" name="Chart 6"/>
          <p:cNvGraphicFramePr>
            <a:graphicFrameLocks/>
          </p:cNvGraphicFramePr>
          <p:nvPr>
            <p:custDataLst>
              <p:tags r:id="rId4"/>
            </p:custDataLst>
            <p:extLst>
              <p:ext uri="{D42A27DB-BD31-4B8C-83A1-F6EECF244321}">
                <p14:modId xmlns:p14="http://schemas.microsoft.com/office/powerpoint/2010/main" val="3815785043"/>
              </p:ext>
            </p:extLst>
          </p:nvPr>
        </p:nvGraphicFramePr>
        <p:xfrm>
          <a:off x="4648200" y="2743200"/>
          <a:ext cx="4000500" cy="3840162"/>
        </p:xfrm>
        <a:graphic>
          <a:graphicData uri="http://schemas.openxmlformats.org/drawingml/2006/chart">
            <c:chart xmlns:c="http://schemas.openxmlformats.org/drawingml/2006/chart" xmlns:r="http://schemas.openxmlformats.org/officeDocument/2006/relationships" r:id="rId7"/>
          </a:graphicData>
        </a:graphic>
      </p:graphicFrame>
    </p:spTree>
    <p:custDataLst>
      <p:tags r:id="rId1"/>
    </p:custDataLst>
    <p:extLst>
      <p:ext uri="{BB962C8B-B14F-4D97-AF65-F5344CB8AC3E}">
        <p14:creationId xmlns:p14="http://schemas.microsoft.com/office/powerpoint/2010/main" val="290177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accel="50000" fill="hold" grpId="0" nodeType="clickEffect">
                                  <p:stCondLst>
                                    <p:cond delay="50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hart 4"/>
          <p:cNvGraphicFramePr>
            <a:graphicFrameLocks/>
          </p:cNvGraphicFramePr>
          <p:nvPr>
            <p:custDataLst>
              <p:tags r:id="rId2"/>
            </p:custDataLst>
            <p:extLst>
              <p:ext uri="{D42A27DB-BD31-4B8C-83A1-F6EECF244321}">
                <p14:modId xmlns:p14="http://schemas.microsoft.com/office/powerpoint/2010/main" val="170365115"/>
              </p:ext>
            </p:extLst>
          </p:nvPr>
        </p:nvGraphicFramePr>
        <p:xfrm>
          <a:off x="457200" y="1570038"/>
          <a:ext cx="8229600" cy="4678362"/>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12951958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a:hlinkClick r:id="rId3"/>
              </a:rPr>
              <a:t>http://</a:t>
            </a:r>
            <a:r>
              <a:rPr lang="en-US" dirty="0" smtClean="0">
                <a:hlinkClick r:id="rId3"/>
              </a:rPr>
              <a:t>www.ohrd.wisc.edu/onlinetraining/resolution/aboutwhatisit.htm</a:t>
            </a:r>
            <a:r>
              <a:rPr lang="en-US" dirty="0" smtClean="0"/>
              <a:t> </a:t>
            </a:r>
          </a:p>
          <a:p>
            <a:endParaRPr lang="en-US" dirty="0"/>
          </a:p>
          <a:p>
            <a:r>
              <a:rPr lang="en-US" dirty="0">
                <a:hlinkClick r:id="rId4"/>
              </a:rPr>
              <a:t>http://</a:t>
            </a:r>
            <a:r>
              <a:rPr lang="en-US" dirty="0" smtClean="0">
                <a:hlinkClick r:id="rId4"/>
              </a:rPr>
              <a:t>www.psychologytoday.com/blog/emotional-freedom/201102/four-strategies-cope-anger-in-healthy-way</a:t>
            </a:r>
            <a:endParaRPr lang="en-US" dirty="0" smtClean="0"/>
          </a:p>
          <a:p>
            <a:endParaRPr lang="en-US" dirty="0"/>
          </a:p>
          <a:p>
            <a:r>
              <a:rPr lang="en-US" dirty="0">
                <a:hlinkClick r:id="rId5"/>
              </a:rPr>
              <a:t>http://</a:t>
            </a:r>
            <a:r>
              <a:rPr lang="en-US" dirty="0" smtClean="0">
                <a:hlinkClick r:id="rId5"/>
              </a:rPr>
              <a:t>www.ndsu.edu/ndsu/aging/mentalhealth/toolkit4/Module%204%20Handouts.pdf</a:t>
            </a:r>
            <a:r>
              <a:rPr lang="en-US" dirty="0" smtClean="0"/>
              <a:t> </a:t>
            </a:r>
          </a:p>
          <a:p>
            <a:endParaRPr lang="en-US" dirty="0"/>
          </a:p>
          <a:p>
            <a:r>
              <a:rPr lang="en-US" dirty="0">
                <a:hlinkClick r:id="rId6"/>
              </a:rPr>
              <a:t>http://</a:t>
            </a:r>
            <a:r>
              <a:rPr lang="en-US" dirty="0" smtClean="0">
                <a:hlinkClick r:id="rId6"/>
              </a:rPr>
              <a:t>ctb.ku.edu/en/table-of-contents/implement/provide-information-enhance-skills/conflict-resolution/main</a:t>
            </a:r>
            <a:r>
              <a:rPr lang="en-US" dirty="0" smtClean="0"/>
              <a:t> </a:t>
            </a:r>
          </a:p>
          <a:p>
            <a:endParaRPr lang="en-US" dirty="0"/>
          </a:p>
          <a:p>
            <a:r>
              <a:rPr lang="en-US" dirty="0">
                <a:hlinkClick r:id="rId7"/>
              </a:rPr>
              <a:t>http://</a:t>
            </a:r>
            <a:r>
              <a:rPr lang="en-US" dirty="0" smtClean="0">
                <a:hlinkClick r:id="rId7"/>
              </a:rPr>
              <a:t>www.mediate.com/divorce/pg17.cfm</a:t>
            </a:r>
            <a:r>
              <a:rPr lang="en-US" dirty="0" smtClean="0"/>
              <a:t> </a:t>
            </a:r>
          </a:p>
          <a:p>
            <a:endParaRPr lang="en-US" dirty="0"/>
          </a:p>
        </p:txBody>
      </p:sp>
    </p:spTree>
    <p:custDataLst>
      <p:tags r:id="rId1"/>
    </p:custDataLst>
    <p:extLst>
      <p:ext uri="{BB962C8B-B14F-4D97-AF65-F5344CB8AC3E}">
        <p14:creationId xmlns:p14="http://schemas.microsoft.com/office/powerpoint/2010/main" val="20799391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0"/>
            <a:ext cx="3429000" cy="1143000"/>
          </a:xfrm>
        </p:spPr>
        <p:txBody>
          <a:bodyPr>
            <a:normAutofit/>
          </a:bodyPr>
          <a:lstStyle/>
          <a:p>
            <a:pPr algn="ctr"/>
            <a:r>
              <a:rPr lang="en-US" dirty="0" smtClean="0">
                <a:latin typeface="Arial" pitchFamily="34" charset="0"/>
                <a:cs typeface="Arial" pitchFamily="34" charset="0"/>
                <a:hlinkClick r:id="rId3"/>
              </a:rPr>
              <a:t>www.pfh.org</a:t>
            </a:r>
            <a:r>
              <a:rPr lang="en-US" dirty="0" smtClean="0"/>
              <a:t/>
            </a:r>
            <a:br>
              <a:rPr lang="en-US" dirty="0" smtClean="0"/>
            </a:br>
            <a:r>
              <a:rPr lang="en-US" dirty="0" smtClean="0"/>
              <a:t>636-584-8724</a:t>
            </a:r>
            <a:endParaRPr lang="en-US" dirty="0"/>
          </a:p>
        </p:txBody>
      </p:sp>
      <p:pic>
        <p:nvPicPr>
          <p:cNvPr id="4" name="Picture 2"/>
          <p:cNvPicPr>
            <a:picLocks noGrp="1" noChangeAspect="1" noChangeArrowheads="1"/>
          </p:cNvPicPr>
          <p:nvPr>
            <p:ph sz="quarter" idx="1"/>
          </p:nvPr>
        </p:nvPicPr>
        <p:blipFill>
          <a:blip r:embed="rId4" cstate="print"/>
          <a:srcRect/>
          <a:stretch>
            <a:fillRect/>
          </a:stretch>
        </p:blipFill>
        <p:spPr bwMode="auto">
          <a:xfrm>
            <a:off x="304800" y="1981200"/>
            <a:ext cx="4419983" cy="1450974"/>
          </a:xfrm>
          <a:prstGeom prst="rect">
            <a:avLst/>
          </a:prstGeom>
          <a:noFill/>
          <a:ln w="9525">
            <a:noFill/>
            <a:miter lim="800000"/>
            <a:headEnd/>
            <a:tailEnd/>
          </a:ln>
        </p:spPr>
      </p:pic>
      <p:pic>
        <p:nvPicPr>
          <p:cNvPr id="5" name="Picture 4" descr="3923876.jpg"/>
          <p:cNvPicPr>
            <a:picLocks noChangeAspect="1"/>
          </p:cNvPicPr>
          <p:nvPr/>
        </p:nvPicPr>
        <p:blipFill>
          <a:blip r:embed="rId5" cstate="print"/>
          <a:stretch>
            <a:fillRect/>
          </a:stretch>
        </p:blipFill>
        <p:spPr>
          <a:xfrm>
            <a:off x="5410200" y="1524000"/>
            <a:ext cx="2749583" cy="2057019"/>
          </a:xfrm>
          <a:prstGeom prst="rect">
            <a:avLst/>
          </a:prstGeom>
        </p:spPr>
      </p:pic>
      <p:sp>
        <p:nvSpPr>
          <p:cNvPr id="6" name="TextBox 5"/>
          <p:cNvSpPr txBox="1"/>
          <p:nvPr/>
        </p:nvSpPr>
        <p:spPr>
          <a:xfrm>
            <a:off x="5410200" y="3733800"/>
            <a:ext cx="3124200" cy="1200329"/>
          </a:xfrm>
          <a:prstGeom prst="rect">
            <a:avLst/>
          </a:prstGeom>
          <a:noFill/>
        </p:spPr>
        <p:txBody>
          <a:bodyPr wrap="square" rtlCol="0">
            <a:spAutoFit/>
          </a:bodyPr>
          <a:lstStyle/>
          <a:p>
            <a:r>
              <a:rPr lang="en-US" sz="3600" dirty="0" smtClean="0">
                <a:latin typeface="Arial" pitchFamily="34" charset="0"/>
                <a:cs typeface="Arial" pitchFamily="34" charset="0"/>
                <a:hlinkClick r:id="rId6"/>
              </a:rPr>
              <a:t>www.fccrb.org</a:t>
            </a:r>
            <a:endParaRPr lang="en-US" sz="3600" dirty="0" smtClean="0">
              <a:latin typeface="Arial" pitchFamily="34" charset="0"/>
              <a:cs typeface="Arial" pitchFamily="34" charset="0"/>
            </a:endParaRPr>
          </a:p>
          <a:p>
            <a:endParaRPr lang="en-US" dirty="0" smtClean="0"/>
          </a:p>
          <a:p>
            <a:endParaRPr lang="en-US" dirty="0"/>
          </a:p>
        </p:txBody>
      </p:sp>
    </p:spTree>
    <p:custDataLst>
      <p:tags r:id="rId1"/>
    </p:custDataLst>
    <p:extLst>
      <p:ext uri="{BB962C8B-B14F-4D97-AF65-F5344CB8AC3E}">
        <p14:creationId xmlns:p14="http://schemas.microsoft.com/office/powerpoint/2010/main" val="19665055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smtClean="0"/>
              <a:t>The Paper Towel Tower- Large sheets of paper, paper plates, tape, popsicle sticks</a:t>
            </a:r>
          </a:p>
          <a:p>
            <a:r>
              <a:rPr lang="en-US" dirty="0" smtClean="0"/>
              <a:t>Mine Field- Leading a person or group of people through a course- could use paper or other objects.</a:t>
            </a:r>
          </a:p>
          <a:p>
            <a:r>
              <a:rPr lang="en-US" dirty="0" smtClean="0"/>
              <a:t>Willow in the Wind-  Circle of people, center person crosses arms and group moves them around the circle.</a:t>
            </a:r>
          </a:p>
          <a:p>
            <a:r>
              <a:rPr lang="en-US" dirty="0" smtClean="0"/>
              <a:t>Group Juggle- Using three balls, move the balls around the group in an order randomly picked by the group- time them.</a:t>
            </a:r>
          </a:p>
          <a:p>
            <a:r>
              <a:rPr lang="en-US" dirty="0" smtClean="0"/>
              <a:t>Knots- People or string</a:t>
            </a:r>
          </a:p>
        </p:txBody>
      </p:sp>
    </p:spTree>
    <p:extLst>
      <p:ext uri="{BB962C8B-B14F-4D97-AF65-F5344CB8AC3E}">
        <p14:creationId xmlns:p14="http://schemas.microsoft.com/office/powerpoint/2010/main" val="1776940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3"/>
            <p:custDataLst>
              <p:tags r:id="rId2"/>
            </p:custDataLst>
          </p:nvPr>
        </p:nvSpPr>
        <p:spPr>
          <a:xfrm>
            <a:off x="457200" y="1570038"/>
            <a:ext cx="8229600" cy="944562"/>
          </a:xfrm>
        </p:spPr>
        <p:txBody>
          <a:bodyPr>
            <a:normAutofit/>
          </a:bodyPr>
          <a:lstStyle/>
          <a:p>
            <a:r>
              <a:rPr lang="en-US" dirty="0" smtClean="0"/>
              <a:t>Which is not a healthy way to vent frustration and/or anger?</a:t>
            </a:r>
            <a:endParaRPr lang="en-US" dirty="0"/>
          </a:p>
        </p:txBody>
      </p:sp>
      <p:sp>
        <p:nvSpPr>
          <p:cNvPr id="4" name="Text Placeholder 3"/>
          <p:cNvSpPr>
            <a:spLocks noGrp="1"/>
          </p:cNvSpPr>
          <p:nvPr>
            <p:ph type="body" sz="quarter" idx="14"/>
            <p:custDataLst>
              <p:tags r:id="rId3"/>
            </p:custDataLst>
          </p:nvPr>
        </p:nvSpPr>
        <p:spPr>
          <a:xfrm>
            <a:off x="152400" y="2362200"/>
            <a:ext cx="4648200" cy="3992562"/>
          </a:xfrm>
        </p:spPr>
        <p:txBody>
          <a:bodyPr>
            <a:noAutofit/>
          </a:bodyPr>
          <a:lstStyle/>
          <a:p>
            <a:pPr lvl="1"/>
            <a:r>
              <a:rPr lang="en-US" sz="2400" dirty="0"/>
              <a:t>When you're upset, pause, and slowly count to ten</a:t>
            </a:r>
          </a:p>
          <a:p>
            <a:pPr lvl="1"/>
            <a:r>
              <a:rPr lang="en-US" sz="2400" dirty="0" smtClean="0"/>
              <a:t>Take </a:t>
            </a:r>
            <a:r>
              <a:rPr lang="en-US" sz="2400" dirty="0"/>
              <a:t>a cooling-off </a:t>
            </a:r>
            <a:r>
              <a:rPr lang="en-US" sz="2400" dirty="0" smtClean="0"/>
              <a:t>period</a:t>
            </a:r>
          </a:p>
          <a:p>
            <a:pPr lvl="1"/>
            <a:r>
              <a:rPr lang="en-US" sz="2400" dirty="0" smtClean="0"/>
              <a:t>Punch a wall and not a person</a:t>
            </a:r>
            <a:endParaRPr lang="en-US" sz="2400" dirty="0"/>
          </a:p>
          <a:p>
            <a:pPr lvl="1"/>
            <a:r>
              <a:rPr lang="en-US" sz="2400" dirty="0" smtClean="0"/>
              <a:t>Don't </a:t>
            </a:r>
            <a:r>
              <a:rPr lang="en-US" sz="2400" dirty="0"/>
              <a:t>address anger when you're rushed</a:t>
            </a:r>
          </a:p>
          <a:p>
            <a:pPr lvl="1"/>
            <a:r>
              <a:rPr lang="en-US" sz="2400" dirty="0" smtClean="0"/>
              <a:t>Don't </a:t>
            </a:r>
            <a:r>
              <a:rPr lang="en-US" sz="2400" dirty="0"/>
              <a:t>try to address your anger when you're tired or before </a:t>
            </a:r>
            <a:r>
              <a:rPr lang="en-US" sz="2400" dirty="0" smtClean="0"/>
              <a:t>sleep</a:t>
            </a:r>
          </a:p>
          <a:p>
            <a:pPr lvl="1"/>
            <a:endParaRPr lang="en-US" sz="2400" dirty="0"/>
          </a:p>
        </p:txBody>
      </p:sp>
      <p:graphicFrame>
        <p:nvGraphicFramePr>
          <p:cNvPr id="6" name="Chart 5"/>
          <p:cNvGraphicFramePr>
            <a:graphicFrameLocks/>
          </p:cNvGraphicFramePr>
          <p:nvPr>
            <p:custDataLst>
              <p:tags r:id="rId4"/>
            </p:custDataLst>
            <p:extLst>
              <p:ext uri="{D42A27DB-BD31-4B8C-83A1-F6EECF244321}">
                <p14:modId xmlns:p14="http://schemas.microsoft.com/office/powerpoint/2010/main" val="1964253664"/>
              </p:ext>
            </p:extLst>
          </p:nvPr>
        </p:nvGraphicFramePr>
        <p:xfrm>
          <a:off x="4686300" y="2408238"/>
          <a:ext cx="4000500" cy="3840162"/>
        </p:xfrm>
        <a:graphic>
          <a:graphicData uri="http://schemas.openxmlformats.org/drawingml/2006/chart">
            <c:chart xmlns:c="http://schemas.openxmlformats.org/drawingml/2006/chart" xmlns:r="http://schemas.openxmlformats.org/officeDocument/2006/relationships" r:id="rId7"/>
          </a:graphicData>
        </a:graphic>
      </p:graphicFrame>
    </p:spTree>
    <p:custDataLst>
      <p:tags r:id="rId1"/>
    </p:custDataLst>
    <p:extLst>
      <p:ext uri="{BB962C8B-B14F-4D97-AF65-F5344CB8AC3E}">
        <p14:creationId xmlns:p14="http://schemas.microsoft.com/office/powerpoint/2010/main" val="231624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accel="50000" fill="hold" grpId="0" nodeType="clickEffect">
                                  <p:stCondLst>
                                    <p:cond delay="50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a:t>Back to back drawing- use random shapes and hove one person describe the shape while the other draws the shape. </a:t>
            </a:r>
          </a:p>
          <a:p>
            <a:r>
              <a:rPr lang="en-US" dirty="0" smtClean="0"/>
              <a:t>Nuclear Waste- PVC pipe in two foot sections.  Move a golf ball from one area to another, only using the pipes.</a:t>
            </a:r>
          </a:p>
          <a:p>
            <a:r>
              <a:rPr lang="en-US" dirty="0" smtClean="0"/>
              <a:t>Duct tape- Group uses one finger to lower a roll of duct tape to the ground. </a:t>
            </a:r>
          </a:p>
          <a:p>
            <a:r>
              <a:rPr lang="en-US" dirty="0" smtClean="0"/>
              <a:t>All Aboard- 2x2 platform, everyone must have at least one foot on the platform and the other off </a:t>
            </a:r>
            <a:r>
              <a:rPr lang="en-US" smtClean="0"/>
              <a:t>the ground.  </a:t>
            </a:r>
            <a:endParaRPr lang="en-US"/>
          </a:p>
        </p:txBody>
      </p:sp>
    </p:spTree>
    <p:extLst>
      <p:ext uri="{BB962C8B-B14F-4D97-AF65-F5344CB8AC3E}">
        <p14:creationId xmlns:p14="http://schemas.microsoft.com/office/powerpoint/2010/main" val="2178341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3"/>
            <p:custDataLst>
              <p:tags r:id="rId2"/>
            </p:custDataLst>
          </p:nvPr>
        </p:nvSpPr>
        <p:spPr>
          <a:xfrm>
            <a:off x="457200" y="1570038"/>
            <a:ext cx="8229600" cy="1096962"/>
          </a:xfrm>
        </p:spPr>
        <p:txBody>
          <a:bodyPr>
            <a:normAutofit/>
          </a:bodyPr>
          <a:lstStyle/>
          <a:p>
            <a:r>
              <a:rPr lang="en-US" dirty="0" smtClean="0"/>
              <a:t>Conflict can sometimes arise when basic needs are not met.  Which one is not a basic need?</a:t>
            </a:r>
            <a:endParaRPr lang="en-US" dirty="0"/>
          </a:p>
        </p:txBody>
      </p:sp>
      <p:sp>
        <p:nvSpPr>
          <p:cNvPr id="4" name="Text Placeholder 3"/>
          <p:cNvSpPr>
            <a:spLocks noGrp="1"/>
          </p:cNvSpPr>
          <p:nvPr>
            <p:ph type="body" sz="quarter" idx="14"/>
            <p:custDataLst>
              <p:tags r:id="rId3"/>
            </p:custDataLst>
          </p:nvPr>
        </p:nvSpPr>
        <p:spPr>
          <a:xfrm>
            <a:off x="381000" y="2743200"/>
            <a:ext cx="4000500" cy="3840162"/>
          </a:xfrm>
        </p:spPr>
        <p:txBody>
          <a:bodyPr/>
          <a:lstStyle/>
          <a:p>
            <a:r>
              <a:rPr lang="en-US" dirty="0" smtClean="0"/>
              <a:t>Love</a:t>
            </a:r>
          </a:p>
          <a:p>
            <a:r>
              <a:rPr lang="en-US" dirty="0" smtClean="0"/>
              <a:t>Fun</a:t>
            </a:r>
          </a:p>
          <a:p>
            <a:r>
              <a:rPr lang="en-US" dirty="0" smtClean="0"/>
              <a:t>Freedom</a:t>
            </a:r>
          </a:p>
          <a:p>
            <a:r>
              <a:rPr lang="en-US" dirty="0" smtClean="0"/>
              <a:t>Survival</a:t>
            </a:r>
          </a:p>
          <a:p>
            <a:r>
              <a:rPr lang="en-US" dirty="0" smtClean="0"/>
              <a:t>Happiness</a:t>
            </a:r>
          </a:p>
          <a:p>
            <a:endParaRPr lang="en-US" dirty="0"/>
          </a:p>
        </p:txBody>
      </p:sp>
      <p:graphicFrame>
        <p:nvGraphicFramePr>
          <p:cNvPr id="6" name="Chart 5"/>
          <p:cNvGraphicFramePr>
            <a:graphicFrameLocks/>
          </p:cNvGraphicFramePr>
          <p:nvPr>
            <p:custDataLst>
              <p:tags r:id="rId4"/>
            </p:custDataLst>
            <p:extLst>
              <p:ext uri="{D42A27DB-BD31-4B8C-83A1-F6EECF244321}">
                <p14:modId xmlns:p14="http://schemas.microsoft.com/office/powerpoint/2010/main" val="1535593707"/>
              </p:ext>
            </p:extLst>
          </p:nvPr>
        </p:nvGraphicFramePr>
        <p:xfrm>
          <a:off x="4648200" y="2743200"/>
          <a:ext cx="4000500" cy="3840162"/>
        </p:xfrm>
        <a:graphic>
          <a:graphicData uri="http://schemas.openxmlformats.org/drawingml/2006/chart">
            <c:chart xmlns:c="http://schemas.openxmlformats.org/drawingml/2006/chart" xmlns:r="http://schemas.openxmlformats.org/officeDocument/2006/relationships" r:id="rId7"/>
          </a:graphicData>
        </a:graphic>
      </p:graphicFrame>
    </p:spTree>
    <p:custDataLst>
      <p:tags r:id="rId1"/>
    </p:custDataLst>
    <p:extLst>
      <p:ext uri="{BB962C8B-B14F-4D97-AF65-F5344CB8AC3E}">
        <p14:creationId xmlns:p14="http://schemas.microsoft.com/office/powerpoint/2010/main" val="422904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accel="50000" fill="hold" grpId="0" nodeType="clickEffect">
                                  <p:stCondLst>
                                    <p:cond delay="50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371600"/>
            <a:ext cx="7467600" cy="5102352"/>
          </a:xfrm>
        </p:spPr>
        <p:txBody>
          <a:bodyPr>
            <a:normAutofit/>
          </a:bodyPr>
          <a:lstStyle/>
          <a:p>
            <a:pPr marL="0" indent="0" algn="ctr">
              <a:buNone/>
            </a:pPr>
            <a:r>
              <a:rPr lang="en-US" sz="10000" dirty="0" smtClean="0">
                <a:effectLst>
                  <a:outerShdw blurRad="38100" dist="38100" dir="2700000" algn="tl">
                    <a:srgbClr val="000000">
                      <a:alpha val="43137"/>
                    </a:srgbClr>
                  </a:outerShdw>
                </a:effectLst>
              </a:rPr>
              <a:t>What is conflict?</a:t>
            </a:r>
            <a:endParaRPr lang="en-US" sz="10000" dirty="0">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550020862"/>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Conflict???</a:t>
            </a:r>
            <a:endParaRPr lang="en-US" dirty="0"/>
          </a:p>
        </p:txBody>
      </p:sp>
      <p:sp>
        <p:nvSpPr>
          <p:cNvPr id="3" name="Content Placeholder 2"/>
          <p:cNvSpPr>
            <a:spLocks noGrp="1"/>
          </p:cNvSpPr>
          <p:nvPr>
            <p:ph sz="quarter" idx="1"/>
          </p:nvPr>
        </p:nvSpPr>
        <p:spPr/>
        <p:txBody>
          <a:bodyPr>
            <a:normAutofit/>
          </a:bodyPr>
          <a:lstStyle/>
          <a:p>
            <a:r>
              <a:rPr lang="en-US" altLang="en-US" b="1" dirty="0"/>
              <a:t>A conflict is more than just a disagreement.</a:t>
            </a:r>
            <a:r>
              <a:rPr lang="en-US" altLang="en-US" dirty="0"/>
              <a:t> </a:t>
            </a:r>
            <a:endParaRPr lang="en-US" altLang="en-US" dirty="0" smtClean="0"/>
          </a:p>
          <a:p>
            <a:endParaRPr lang="en-US" altLang="en-US" b="1" dirty="0"/>
          </a:p>
          <a:p>
            <a:r>
              <a:rPr lang="en-US" altLang="en-US" b="1" dirty="0" smtClean="0"/>
              <a:t>Conflicts </a:t>
            </a:r>
            <a:r>
              <a:rPr lang="en-US" altLang="en-US" b="1" dirty="0"/>
              <a:t>continue to fester when ignored. </a:t>
            </a:r>
            <a:endParaRPr lang="en-US" altLang="en-US" b="1" dirty="0" smtClean="0"/>
          </a:p>
          <a:p>
            <a:endParaRPr lang="en-US" altLang="en-US" b="1" dirty="0"/>
          </a:p>
          <a:p>
            <a:r>
              <a:rPr lang="en-US" altLang="en-US" b="1" dirty="0" smtClean="0"/>
              <a:t>We </a:t>
            </a:r>
            <a:r>
              <a:rPr lang="en-US" altLang="en-US" b="1" dirty="0"/>
              <a:t>respond to conflicts based on our </a:t>
            </a:r>
            <a:r>
              <a:rPr lang="en-US" altLang="en-US" b="1" dirty="0" smtClean="0"/>
              <a:t>perceptions.</a:t>
            </a:r>
          </a:p>
          <a:p>
            <a:endParaRPr lang="en-US" b="1" dirty="0"/>
          </a:p>
          <a:p>
            <a:r>
              <a:rPr lang="en-US" altLang="en-US" b="1" dirty="0"/>
              <a:t>Conflicts trigger strong emotions. </a:t>
            </a:r>
            <a:endParaRPr lang="en-US" altLang="en-US" b="1" dirty="0" smtClean="0"/>
          </a:p>
          <a:p>
            <a:endParaRPr lang="en-US" altLang="en-US" dirty="0"/>
          </a:p>
          <a:p>
            <a:r>
              <a:rPr lang="en-US" altLang="en-US" b="1" dirty="0"/>
              <a:t>Conflicts are opportunities for growth.</a:t>
            </a:r>
            <a:endParaRPr lang="en-US" dirty="0" smtClean="0"/>
          </a:p>
        </p:txBody>
      </p:sp>
    </p:spTree>
    <p:custDataLst>
      <p:tags r:id="rId1"/>
    </p:custDataLst>
    <p:extLst>
      <p:ext uri="{BB962C8B-B14F-4D97-AF65-F5344CB8AC3E}">
        <p14:creationId xmlns:p14="http://schemas.microsoft.com/office/powerpoint/2010/main" val="222651820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066800"/>
            <a:ext cx="7467600" cy="5407152"/>
          </a:xfrm>
        </p:spPr>
        <p:txBody>
          <a:bodyPr>
            <a:normAutofit/>
          </a:bodyPr>
          <a:lstStyle/>
          <a:p>
            <a:pPr marL="0" indent="0" algn="ctr">
              <a:buNone/>
            </a:pPr>
            <a:r>
              <a:rPr lang="en-US" sz="6000" dirty="0" smtClean="0">
                <a:effectLst>
                  <a:outerShdw blurRad="38100" dist="38100" dir="2700000" algn="tl">
                    <a:srgbClr val="000000">
                      <a:alpha val="43137"/>
                    </a:srgbClr>
                  </a:outerShdw>
                </a:effectLst>
              </a:rPr>
              <a:t>What are some examples of conflict that students experience at home or school?</a:t>
            </a:r>
            <a:endParaRPr lang="en-US" sz="6000" dirty="0">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21445028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066800"/>
            <a:ext cx="7467600" cy="5407152"/>
          </a:xfrm>
        </p:spPr>
        <p:txBody>
          <a:bodyPr>
            <a:normAutofit/>
          </a:bodyPr>
          <a:lstStyle/>
          <a:p>
            <a:pPr marL="0" indent="0" algn="ctr">
              <a:buNone/>
            </a:pPr>
            <a:endParaRPr lang="en-US" sz="7000" dirty="0" smtClean="0">
              <a:effectLst>
                <a:outerShdw blurRad="38100" dist="38100" dir="2700000" algn="tl">
                  <a:srgbClr val="000000">
                    <a:alpha val="43137"/>
                  </a:srgbClr>
                </a:outerShdw>
              </a:effectLst>
            </a:endParaRPr>
          </a:p>
          <a:p>
            <a:pPr marL="0" indent="0" algn="ctr">
              <a:buNone/>
            </a:pPr>
            <a:r>
              <a:rPr lang="en-US" sz="7000" dirty="0" smtClean="0">
                <a:effectLst>
                  <a:outerShdw blurRad="38100" dist="38100" dir="2700000" algn="tl">
                    <a:srgbClr val="000000">
                      <a:alpha val="43137"/>
                    </a:srgbClr>
                  </a:outerShdw>
                </a:effectLst>
              </a:rPr>
              <a:t>Is it ok to disagree with others?</a:t>
            </a:r>
          </a:p>
        </p:txBody>
      </p:sp>
    </p:spTree>
    <p:custDataLst>
      <p:tags r:id="rId1"/>
    </p:custDataLst>
    <p:extLst>
      <p:ext uri="{BB962C8B-B14F-4D97-AF65-F5344CB8AC3E}">
        <p14:creationId xmlns:p14="http://schemas.microsoft.com/office/powerpoint/2010/main" val="1200940028"/>
      </p:ext>
    </p:extLst>
  </p:cSld>
  <p:clrMapOvr>
    <a:masterClrMapping/>
  </p:clrMapOvr>
  <p:transition spd="slow">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62000"/>
            <a:ext cx="7467600" cy="5711952"/>
          </a:xfrm>
        </p:spPr>
        <p:txBody>
          <a:bodyPr>
            <a:normAutofit/>
          </a:bodyPr>
          <a:lstStyle/>
          <a:p>
            <a:pPr marL="0" indent="0" algn="ctr">
              <a:buNone/>
            </a:pPr>
            <a:r>
              <a:rPr lang="en-US" sz="10000" dirty="0" smtClean="0"/>
              <a:t>5 Types </a:t>
            </a:r>
          </a:p>
          <a:p>
            <a:pPr marL="0" indent="0" algn="ctr">
              <a:buNone/>
            </a:pPr>
            <a:r>
              <a:rPr lang="en-US" sz="10000" dirty="0" smtClean="0"/>
              <a:t>of </a:t>
            </a:r>
          </a:p>
          <a:p>
            <a:pPr marL="0" indent="0" algn="ctr">
              <a:buNone/>
            </a:pPr>
            <a:r>
              <a:rPr lang="en-US" sz="10000" dirty="0" smtClean="0"/>
              <a:t>Conflict</a:t>
            </a:r>
          </a:p>
        </p:txBody>
      </p:sp>
    </p:spTree>
    <p:custDataLst>
      <p:tags r:id="rId1"/>
    </p:custDataLst>
    <p:extLst>
      <p:ext uri="{BB962C8B-B14F-4D97-AF65-F5344CB8AC3E}">
        <p14:creationId xmlns:p14="http://schemas.microsoft.com/office/powerpoint/2010/main" val="330802961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PI_PID" val="16ef96a7-9937-4c0b-a5c5-e1d365f730fc"/>
  <p:tag name="KPI_SLIDE_COUNT" val="28"/>
  <p:tag name="KPI_VERSION" val="2.2.13063.1"/>
  <p:tag name="KPIRECOVERYID" val="408ea467-abd6-4941-9019-259dcdbb14d4"/>
  <p:tag name="KPI_STORAGE" val="&lt;keypoint&quot;&quot;&lt;transceivers&quot;&quot;&lt;t(@id:1@tt:InnovisionBase@n:Transceiver 1)&quot;&quot;&lt;f(@id:c)&quot;1&quot;&gt;&lt;f(@id:comType)&quot;Usb&quot;&gt;&lt;f(@id:com)&quot;[Auto]&quot;&gt;&lt;f(@id:bl)&quot;Normal&quot;&gt;&lt;f(@id:dm)&quot;false&quot;&gt;&lt;f(@id:dp)&quot;false&quot;&gt;&lt;f(@id:kMin)&quot;1&quot;&gt;&lt;f(@id:kMax)&quot;100&quot;&gt;&lt;f(@id:pt)&quot;Off&quot;&gt;&lt;f(@id:pl)&quot;EuMax&quot;&gt;&lt;f(@id:rs)&quot;false&quot;&gt;&lt;f(@id:rr)&quot;false&quot;&gt;&lt;f(@id:sr)&quot;true&quot;&gt;&lt;f(@id:ss)&quot;true&quot;&gt;&lt;f(@id:wa)&quot;Off&quot;&gt;&gt;&gt;&gt;"/>
</p:tagLst>
</file>

<file path=ppt/tags/tag10.xml><?xml version="1.0" encoding="utf-8"?>
<p:tagLst xmlns:a="http://schemas.openxmlformats.org/drawingml/2006/main" xmlns:r="http://schemas.openxmlformats.org/officeDocument/2006/relationships" xmlns:p="http://schemas.openxmlformats.org/presentationml/2006/main">
  <p:tag name="CHOICE" val="true"/>
</p:tagLst>
</file>

<file path=ppt/tags/tag11.xml><?xml version="1.0" encoding="utf-8"?>
<p:tagLst xmlns:a="http://schemas.openxmlformats.org/drawingml/2006/main" xmlns:r="http://schemas.openxmlformats.org/officeDocument/2006/relationships" xmlns:p="http://schemas.openxmlformats.org/presentationml/2006/main">
  <p:tag name="KPI_STORAGE" val="&lt;keypoint&quot;&quot;&lt;chart&quot;&quot;&lt;isChart&quot;true&quot;&gt;&lt;chartType&quot;wholeAudience&quot;&gt;&lt;id&quot;002&quot;&gt;&lt;questionIds&quot;&quot;&gt;&lt;update&quot;true&quot;&gt;&lt;ut&quot;-8587604787563425255&quot;&gt;&lt;dp&quot;0&quot;&gt;&lt;groupsType&quot;0&quot;&gt;&lt;actualResponses&quot;false&quot;&gt;&lt;uvw&quot;true&quot;&gt;&lt;state&quot;002&quot;&gt;&gt;&gt;"/>
</p:tagLst>
</file>

<file path=ppt/tags/tag12.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03&quot;&gt;&lt;nocMode&quot;Auto&quot;&gt;&gt;&gt;"/>
  <p:tag name="KPI_HAS_CHART" val="true"/>
</p:tagLst>
</file>

<file path=ppt/tags/tag13.xml><?xml version="1.0" encoding="utf-8"?>
<p:tagLst xmlns:a="http://schemas.openxmlformats.org/drawingml/2006/main" xmlns:r="http://schemas.openxmlformats.org/officeDocument/2006/relationships" xmlns:p="http://schemas.openxmlformats.org/presentationml/2006/main">
  <p:tag name="QUESTION" val="true"/>
</p:tagLst>
</file>

<file path=ppt/tags/tag14.xml><?xml version="1.0" encoding="utf-8"?>
<p:tagLst xmlns:a="http://schemas.openxmlformats.org/drawingml/2006/main" xmlns:r="http://schemas.openxmlformats.org/officeDocument/2006/relationships" xmlns:p="http://schemas.openxmlformats.org/presentationml/2006/main">
  <p:tag name="CHOICE" val="true"/>
</p:tagLst>
</file>

<file path=ppt/tags/tag15.xml><?xml version="1.0" encoding="utf-8"?>
<p:tagLst xmlns:a="http://schemas.openxmlformats.org/drawingml/2006/main" xmlns:r="http://schemas.openxmlformats.org/officeDocument/2006/relationships" xmlns:p="http://schemas.openxmlformats.org/presentationml/2006/main">
  <p:tag name="KPI_STORAGE" val="&lt;keypoint&quot;&quot;&lt;chart&quot;&quot;&lt;isChart&quot;true&quot;&gt;&lt;chartType&quot;wholeAudience&quot;&gt;&lt;id&quot;003&quot;&gt;&lt;questionIds&quot;&quot;&gt;&lt;update&quot;true&quot;&gt;&lt;ut&quot;-8587604787556925060&quot;&gt;&lt;dp&quot;0&quot;&gt;&lt;groupsType&quot;0&quot;&gt;&lt;actualResponses&quot;false&quot;&gt;&lt;uvw&quot;true&quot;&gt;&lt;state&quot;003&quot;&gt;&gt;&gt;"/>
</p:tagLst>
</file>

<file path=ppt/tags/tag16.xml><?xml version="1.0" encoding="utf-8"?>
<p:tagLst xmlns:a="http://schemas.openxmlformats.org/drawingml/2006/main" xmlns:r="http://schemas.openxmlformats.org/officeDocument/2006/relationships" xmlns:p="http://schemas.openxmlformats.org/presentationml/2006/main">
  <p:tag name="KPI_HAS_CHART" val="false"/>
</p:tagLst>
</file>

<file path=ppt/tags/tag17.xml><?xml version="1.0" encoding="utf-8"?>
<p:tagLst xmlns:a="http://schemas.openxmlformats.org/drawingml/2006/main" xmlns:r="http://schemas.openxmlformats.org/officeDocument/2006/relationships" xmlns:p="http://schemas.openxmlformats.org/presentationml/2006/main">
  <p:tag name="KPI_HAS_CHART" val="false"/>
</p:tagLst>
</file>

<file path=ppt/tags/tag18.xml><?xml version="1.0" encoding="utf-8"?>
<p:tagLst xmlns:a="http://schemas.openxmlformats.org/drawingml/2006/main" xmlns:r="http://schemas.openxmlformats.org/officeDocument/2006/relationships" xmlns:p="http://schemas.openxmlformats.org/presentationml/2006/main">
  <p:tag name="KPI_HAS_CHART" val="false"/>
</p:tagLst>
</file>

<file path=ppt/tags/tag19.xml><?xml version="1.0" encoding="utf-8"?>
<p:tagLst xmlns:a="http://schemas.openxmlformats.org/drawingml/2006/main" xmlns:r="http://schemas.openxmlformats.org/officeDocument/2006/relationships" xmlns:p="http://schemas.openxmlformats.org/presentationml/2006/main">
  <p:tag name="KPI_HAS_CHART" val="false"/>
</p:tagLst>
</file>

<file path=ppt/tags/tag2.xml><?xml version="1.0" encoding="utf-8"?>
<p:tagLst xmlns:a="http://schemas.openxmlformats.org/drawingml/2006/main" xmlns:r="http://schemas.openxmlformats.org/officeDocument/2006/relationships" xmlns:p="http://schemas.openxmlformats.org/presentationml/2006/main">
  <p:tag name="KPICLOCKTEMPLATE" val="true"/>
  <p:tag name="KPISTOPSPOLLING" val="true"/>
</p:tagLst>
</file>

<file path=ppt/tags/tag20.xml><?xml version="1.0" encoding="utf-8"?>
<p:tagLst xmlns:a="http://schemas.openxmlformats.org/drawingml/2006/main" xmlns:r="http://schemas.openxmlformats.org/officeDocument/2006/relationships" xmlns:p="http://schemas.openxmlformats.org/presentationml/2006/main">
  <p:tag name="KPI_HAS_CHART" val="false"/>
</p:tagLst>
</file>

<file path=ppt/tags/tag21.xml><?xml version="1.0" encoding="utf-8"?>
<p:tagLst xmlns:a="http://schemas.openxmlformats.org/drawingml/2006/main" xmlns:r="http://schemas.openxmlformats.org/officeDocument/2006/relationships" xmlns:p="http://schemas.openxmlformats.org/presentationml/2006/main">
  <p:tag name="KPI_HAS_CHART" val="false"/>
</p:tagLst>
</file>

<file path=ppt/tags/tag22.xml><?xml version="1.0" encoding="utf-8"?>
<p:tagLst xmlns:a="http://schemas.openxmlformats.org/drawingml/2006/main" xmlns:r="http://schemas.openxmlformats.org/officeDocument/2006/relationships" xmlns:p="http://schemas.openxmlformats.org/presentationml/2006/main">
  <p:tag name="KPI_HAS_CHART" val="false"/>
</p:tagLst>
</file>

<file path=ppt/tags/tag23.xml><?xml version="1.0" encoding="utf-8"?>
<p:tagLst xmlns:a="http://schemas.openxmlformats.org/drawingml/2006/main" xmlns:r="http://schemas.openxmlformats.org/officeDocument/2006/relationships" xmlns:p="http://schemas.openxmlformats.org/presentationml/2006/main">
  <p:tag name="KPI_HAS_CHART" val="false"/>
</p:tagLst>
</file>

<file path=ppt/tags/tag24.xml><?xml version="1.0" encoding="utf-8"?>
<p:tagLst xmlns:a="http://schemas.openxmlformats.org/drawingml/2006/main" xmlns:r="http://schemas.openxmlformats.org/officeDocument/2006/relationships" xmlns:p="http://schemas.openxmlformats.org/presentationml/2006/main">
  <p:tag name="KPI_HAS_CHART" val="false"/>
</p:tagLst>
</file>

<file path=ppt/tags/tag25.xml><?xml version="1.0" encoding="utf-8"?>
<p:tagLst xmlns:a="http://schemas.openxmlformats.org/drawingml/2006/main" xmlns:r="http://schemas.openxmlformats.org/officeDocument/2006/relationships" xmlns:p="http://schemas.openxmlformats.org/presentationml/2006/main">
  <p:tag name="KPI_HAS_CHART" val="false"/>
</p:tagLst>
</file>

<file path=ppt/tags/tag26.xml><?xml version="1.0" encoding="utf-8"?>
<p:tagLst xmlns:a="http://schemas.openxmlformats.org/drawingml/2006/main" xmlns:r="http://schemas.openxmlformats.org/officeDocument/2006/relationships" xmlns:p="http://schemas.openxmlformats.org/presentationml/2006/main">
  <p:tag name="KPI_HAS_CHART" val="false"/>
</p:tagLst>
</file>

<file path=ppt/tags/tag27.xml><?xml version="1.0" encoding="utf-8"?>
<p:tagLst xmlns:a="http://schemas.openxmlformats.org/drawingml/2006/main" xmlns:r="http://schemas.openxmlformats.org/officeDocument/2006/relationships" xmlns:p="http://schemas.openxmlformats.org/presentationml/2006/main">
  <p:tag name="KPI_HAS_CHART" val="false"/>
</p:tagLst>
</file>

<file path=ppt/tags/tag28.xml><?xml version="1.0" encoding="utf-8"?>
<p:tagLst xmlns:a="http://schemas.openxmlformats.org/drawingml/2006/main" xmlns:r="http://schemas.openxmlformats.org/officeDocument/2006/relationships" xmlns:p="http://schemas.openxmlformats.org/presentationml/2006/main">
  <p:tag name="KPI_HAS_CHART" val="false"/>
</p:tagLst>
</file>

<file path=ppt/tags/tag29.xml><?xml version="1.0" encoding="utf-8"?>
<p:tagLst xmlns:a="http://schemas.openxmlformats.org/drawingml/2006/main" xmlns:r="http://schemas.openxmlformats.org/officeDocument/2006/relationships" xmlns:p="http://schemas.openxmlformats.org/presentationml/2006/main">
  <p:tag name="KPI_HAS_CHART" val="false"/>
</p:tagLst>
</file>

<file path=ppt/tags/tag3.xml><?xml version="1.0" encoding="utf-8"?>
<p:tagLst xmlns:a="http://schemas.openxmlformats.org/drawingml/2006/main" xmlns:r="http://schemas.openxmlformats.org/officeDocument/2006/relationships" xmlns:p="http://schemas.openxmlformats.org/presentationml/2006/main">
  <p:tag name="KPI_HAS_CHART" val="false"/>
</p:tagLst>
</file>

<file path=ppt/tags/tag30.xml><?xml version="1.0" encoding="utf-8"?>
<p:tagLst xmlns:a="http://schemas.openxmlformats.org/drawingml/2006/main" xmlns:r="http://schemas.openxmlformats.org/officeDocument/2006/relationships" xmlns:p="http://schemas.openxmlformats.org/presentationml/2006/main">
  <p:tag name="KPI_HAS_CHART" val="false"/>
</p:tagLst>
</file>

<file path=ppt/tags/tag31.xml><?xml version="1.0" encoding="utf-8"?>
<p:tagLst xmlns:a="http://schemas.openxmlformats.org/drawingml/2006/main" xmlns:r="http://schemas.openxmlformats.org/officeDocument/2006/relationships" xmlns:p="http://schemas.openxmlformats.org/presentationml/2006/main">
  <p:tag name="KPI_HAS_CHART" val="false"/>
</p:tagLst>
</file>

<file path=ppt/tags/tag32.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01-001&quot;&gt;&lt;nocMode&quot;Auto&quot;&gt;&gt;&gt;"/>
  <p:tag name="KPI_HAS_CHART" val="true"/>
</p:tagLst>
</file>

<file path=ppt/tags/tag33.xml><?xml version="1.0" encoding="utf-8"?>
<p:tagLst xmlns:a="http://schemas.openxmlformats.org/drawingml/2006/main" xmlns:r="http://schemas.openxmlformats.org/officeDocument/2006/relationships" xmlns:p="http://schemas.openxmlformats.org/presentationml/2006/main">
  <p:tag name="QUESTION" val="true"/>
</p:tagLst>
</file>

<file path=ppt/tags/tag34.xml><?xml version="1.0" encoding="utf-8"?>
<p:tagLst xmlns:a="http://schemas.openxmlformats.org/drawingml/2006/main" xmlns:r="http://schemas.openxmlformats.org/officeDocument/2006/relationships" xmlns:p="http://schemas.openxmlformats.org/presentationml/2006/main">
  <p:tag name="CHOICE" val="true"/>
</p:tagLst>
</file>

<file path=ppt/tags/tag35.xml><?xml version="1.0" encoding="utf-8"?>
<p:tagLst xmlns:a="http://schemas.openxmlformats.org/drawingml/2006/main" xmlns:r="http://schemas.openxmlformats.org/officeDocument/2006/relationships" xmlns:p="http://schemas.openxmlformats.org/presentationml/2006/main">
  <p:tag name="KPI_STORAGE" val="&lt;keypoint&quot;&quot;&lt;chart&quot;&quot;&lt;isChart&quot;true&quot;&gt;&lt;chartType&quot;wholeAudience&quot;&gt;&lt;id&quot;004&quot;&gt;&lt;questionIds&quot;&quot;&gt;&lt;update&quot;true&quot;&gt;&lt;ut&quot;-8587604787307617581&quot;&gt;&lt;dp&quot;0&quot;&gt;&lt;groupsType&quot;0&quot;&gt;&lt;actualResponses&quot;false&quot;&gt;&lt;uvw&quot;true&quot;&gt;&lt;state&quot;001-001&quot;&gt;&gt;&gt;"/>
</p:tagLst>
</file>

<file path=ppt/tags/tag36.xml><?xml version="1.0" encoding="utf-8"?>
<p:tagLst xmlns:a="http://schemas.openxmlformats.org/drawingml/2006/main" xmlns:r="http://schemas.openxmlformats.org/officeDocument/2006/relationships" xmlns:p="http://schemas.openxmlformats.org/presentationml/2006/main">
  <p:tag name="KPI_HAS_CHART" val="true"/>
</p:tagLst>
</file>

<file path=ppt/tags/tag37.xml><?xml version="1.0" encoding="utf-8"?>
<p:tagLst xmlns:a="http://schemas.openxmlformats.org/drawingml/2006/main" xmlns:r="http://schemas.openxmlformats.org/officeDocument/2006/relationships" xmlns:p="http://schemas.openxmlformats.org/presentationml/2006/main">
  <p:tag name="KPI_STORAGE" val="&lt;keypoint&quot;&quot;&lt;chart&quot;&quot;&lt;isChart&quot;true&quot;&gt;&lt;chartType&quot;wholeAudience&quot;&gt;&lt;id&quot;005&quot;&gt;&lt;questionIds&quot;001,001-001&quot;&gt;&lt;update&quot;true&quot;&gt;&lt;state&quot;001001-001&quot;&gt;&lt;ut&quot;-8587604787267616381&quot;&gt;&lt;dp&quot;0&quot;&gt;&lt;groupsType&quot;0&quot;&gt;&lt;numberOfSets&quot;2&quot;&gt;&lt;actualResponses&quot;false&quot;&gt;&lt;uvw&quot;true&quot;&gt;&gt;&gt;"/>
</p:tagLst>
</file>

<file path=ppt/tags/tag38.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02-001&quot;&gt;&lt;nocMode&quot;Auto&quot;&gt;&gt;&gt;"/>
  <p:tag name="KPI_HAS_CHART" val="true"/>
</p:tagLst>
</file>

<file path=ppt/tags/tag39.xml><?xml version="1.0" encoding="utf-8"?>
<p:tagLst xmlns:a="http://schemas.openxmlformats.org/drawingml/2006/main" xmlns:r="http://schemas.openxmlformats.org/officeDocument/2006/relationships" xmlns:p="http://schemas.openxmlformats.org/presentationml/2006/main">
  <p:tag name="QUESTION" val="true"/>
</p:tagLst>
</file>

<file path=ppt/tags/tag4.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01&quot;&gt;&lt;nocMode&quot;Auto&quot;&gt;&gt;&gt;"/>
  <p:tag name="KPI_HAS_CHART" val="true"/>
</p:tagLst>
</file>

<file path=ppt/tags/tag40.xml><?xml version="1.0" encoding="utf-8"?>
<p:tagLst xmlns:a="http://schemas.openxmlformats.org/drawingml/2006/main" xmlns:r="http://schemas.openxmlformats.org/officeDocument/2006/relationships" xmlns:p="http://schemas.openxmlformats.org/presentationml/2006/main">
  <p:tag name="CHOICE" val="true"/>
</p:tagLst>
</file>

<file path=ppt/tags/tag41.xml><?xml version="1.0" encoding="utf-8"?>
<p:tagLst xmlns:a="http://schemas.openxmlformats.org/drawingml/2006/main" xmlns:r="http://schemas.openxmlformats.org/officeDocument/2006/relationships" xmlns:p="http://schemas.openxmlformats.org/presentationml/2006/main">
  <p:tag name="KPI_STORAGE" val="&lt;keypoint&quot;&quot;&lt;chart&quot;&quot;&lt;isChart&quot;true&quot;&gt;&lt;chartType&quot;wholeAudience&quot;&gt;&lt;id&quot;006&quot;&gt;&lt;questionIds&quot;&quot;&gt;&lt;update&quot;true&quot;&gt;&lt;ut&quot;-8587604787538224499&quot;&gt;&lt;dp&quot;0&quot;&gt;&lt;groupsType&quot;0&quot;&gt;&lt;actualResponses&quot;false&quot;&gt;&lt;uvw&quot;true&quot;&gt;&lt;state&quot;002-001&quot;&gt;&gt;&gt;"/>
</p:tagLst>
</file>

<file path=ppt/tags/tag42.xml><?xml version="1.0" encoding="utf-8"?>
<p:tagLst xmlns:a="http://schemas.openxmlformats.org/drawingml/2006/main" xmlns:r="http://schemas.openxmlformats.org/officeDocument/2006/relationships" xmlns:p="http://schemas.openxmlformats.org/presentationml/2006/main">
  <p:tag name="KPI_HAS_CHART" val="true"/>
</p:tagLst>
</file>

<file path=ppt/tags/tag43.xml><?xml version="1.0" encoding="utf-8"?>
<p:tagLst xmlns:a="http://schemas.openxmlformats.org/drawingml/2006/main" xmlns:r="http://schemas.openxmlformats.org/officeDocument/2006/relationships" xmlns:p="http://schemas.openxmlformats.org/presentationml/2006/main">
  <p:tag name="KPI_STORAGE" val="&lt;keypoint&quot;&quot;&lt;chart&quot;&quot;&lt;isChart&quot;true&quot;&gt;&lt;chartType&quot;wholeAudience&quot;&gt;&lt;id&quot;007&quot;&gt;&lt;questionIds&quot;002,002-001&quot;&gt;&lt;update&quot;true&quot;&gt;&lt;state&quot;002002-001&quot;&gt;&lt;ut&quot;-8587604787077550311&quot;&gt;&lt;dp&quot;0&quot;&gt;&lt;groupsType&quot;0&quot;&gt;&lt;numberOfSets&quot;2&quot;&gt;&lt;actualResponses&quot;false&quot;&gt;&lt;uvw&quot;true&quot;&gt;&gt;&gt;"/>
</p:tagLst>
</file>

<file path=ppt/tags/tag44.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03-001&quot;&gt;&lt;nocMode&quot;Auto&quot;&gt;&gt;&gt;"/>
  <p:tag name="KPI_HAS_CHART" val="true"/>
</p:tagLst>
</file>

<file path=ppt/tags/tag45.xml><?xml version="1.0" encoding="utf-8"?>
<p:tagLst xmlns:a="http://schemas.openxmlformats.org/drawingml/2006/main" xmlns:r="http://schemas.openxmlformats.org/officeDocument/2006/relationships" xmlns:p="http://schemas.openxmlformats.org/presentationml/2006/main">
  <p:tag name="QUESTION" val="true"/>
</p:tagLst>
</file>

<file path=ppt/tags/tag46.xml><?xml version="1.0" encoding="utf-8"?>
<p:tagLst xmlns:a="http://schemas.openxmlformats.org/drawingml/2006/main" xmlns:r="http://schemas.openxmlformats.org/officeDocument/2006/relationships" xmlns:p="http://schemas.openxmlformats.org/presentationml/2006/main">
  <p:tag name="CHOICE" val="true"/>
</p:tagLst>
</file>

<file path=ppt/tags/tag47.xml><?xml version="1.0" encoding="utf-8"?>
<p:tagLst xmlns:a="http://schemas.openxmlformats.org/drawingml/2006/main" xmlns:r="http://schemas.openxmlformats.org/officeDocument/2006/relationships" xmlns:p="http://schemas.openxmlformats.org/presentationml/2006/main">
  <p:tag name="KPI_STORAGE" val="&lt;keypoint&quot;&quot;&lt;chart&quot;&quot;&lt;isChart&quot;true&quot;&gt;&lt;chartType&quot;wholeAudience&quot;&gt;&lt;id&quot;008&quot;&gt;&lt;questionIds&quot;&quot;&gt;&lt;update&quot;true&quot;&gt;&lt;ut&quot;-8587604787525424115&quot;&gt;&lt;dp&quot;0&quot;&gt;&lt;groupsType&quot;0&quot;&gt;&lt;actualResponses&quot;false&quot;&gt;&lt;uvw&quot;true&quot;&gt;&lt;state&quot;003-001&quot;&gt;&gt;&gt;"/>
</p:tagLst>
</file>

<file path=ppt/tags/tag48.xml><?xml version="1.0" encoding="utf-8"?>
<p:tagLst xmlns:a="http://schemas.openxmlformats.org/drawingml/2006/main" xmlns:r="http://schemas.openxmlformats.org/officeDocument/2006/relationships" xmlns:p="http://schemas.openxmlformats.org/presentationml/2006/main">
  <p:tag name="KPI_HAS_CHART" val="true"/>
</p:tagLst>
</file>

<file path=ppt/tags/tag49.xml><?xml version="1.0" encoding="utf-8"?>
<p:tagLst xmlns:a="http://schemas.openxmlformats.org/drawingml/2006/main" xmlns:r="http://schemas.openxmlformats.org/officeDocument/2006/relationships" xmlns:p="http://schemas.openxmlformats.org/presentationml/2006/main">
  <p:tag name="KPI_STORAGE" val="&lt;keypoint&quot;&quot;&lt;chart&quot;&quot;&lt;isChart&quot;true&quot;&gt;&lt;chartType&quot;wholeAudience&quot;&gt;&lt;id&quot;009&quot;&gt;&lt;questionIds&quot;003,003-001&quot;&gt;&lt;update&quot;true&quot;&gt;&lt;state&quot;003003-001&quot;&gt;&lt;ut&quot;-8587604786915225223&quot;&gt;&lt;dp&quot;0&quot;&gt;&lt;groupsType&quot;0&quot;&gt;&lt;numberOfSets&quot;2&quot;&gt;&lt;actualResponses&quot;false&quot;&gt;&lt;uvw&quot;true&quot;&gt;&gt;&gt;"/>
</p:tagLst>
</file>

<file path=ppt/tags/tag5.xml><?xml version="1.0" encoding="utf-8"?>
<p:tagLst xmlns:a="http://schemas.openxmlformats.org/drawingml/2006/main" xmlns:r="http://schemas.openxmlformats.org/officeDocument/2006/relationships" xmlns:p="http://schemas.openxmlformats.org/presentationml/2006/main">
  <p:tag name="QUESTION" val="true"/>
</p:tagLst>
</file>

<file path=ppt/tags/tag50.xml><?xml version="1.0" encoding="utf-8"?>
<p:tagLst xmlns:a="http://schemas.openxmlformats.org/drawingml/2006/main" xmlns:r="http://schemas.openxmlformats.org/officeDocument/2006/relationships" xmlns:p="http://schemas.openxmlformats.org/presentationml/2006/main">
  <p:tag name="KPI_HAS_CHART" val="false"/>
</p:tagLst>
</file>

<file path=ppt/tags/tag51.xml><?xml version="1.0" encoding="utf-8"?>
<p:tagLst xmlns:a="http://schemas.openxmlformats.org/drawingml/2006/main" xmlns:r="http://schemas.openxmlformats.org/officeDocument/2006/relationships" xmlns:p="http://schemas.openxmlformats.org/presentationml/2006/main">
  <p:tag name="KPI_HAS_CHART" val="false"/>
</p:tagLst>
</file>

<file path=ppt/tags/tag6.xml><?xml version="1.0" encoding="utf-8"?>
<p:tagLst xmlns:a="http://schemas.openxmlformats.org/drawingml/2006/main" xmlns:r="http://schemas.openxmlformats.org/officeDocument/2006/relationships" xmlns:p="http://schemas.openxmlformats.org/presentationml/2006/main">
  <p:tag name="CHOICE" val="true"/>
</p:tagLst>
</file>

<file path=ppt/tags/tag7.xml><?xml version="1.0" encoding="utf-8"?>
<p:tagLst xmlns:a="http://schemas.openxmlformats.org/drawingml/2006/main" xmlns:r="http://schemas.openxmlformats.org/officeDocument/2006/relationships" xmlns:p="http://schemas.openxmlformats.org/presentationml/2006/main">
  <p:tag name="KPI_STORAGE" val="&lt;keypoint&quot;&quot;&lt;chart&quot;&quot;&lt;isChart&quot;true&quot;&gt;&lt;chartType&quot;wholeAudience&quot;&gt;&lt;id&quot;001&quot;&gt;&lt;questionIds&quot;&quot;&gt;&lt;update&quot;true&quot;&gt;&lt;ut&quot;-8587604787571425495&quot;&gt;&lt;dp&quot;0&quot;&gt;&lt;groupsType&quot;0&quot;&gt;&lt;actualResponses&quot;false&quot;&gt;&lt;uvw&quot;true&quot;&gt;&lt;state&quot;001&quot;&gt;&gt;&gt;"/>
</p:tagLst>
</file>

<file path=ppt/tags/tag8.xml><?xml version="1.0" encoding="utf-8"?>
<p:tagLst xmlns:a="http://schemas.openxmlformats.org/drawingml/2006/main" xmlns:r="http://schemas.openxmlformats.org/officeDocument/2006/relationships" xmlns:p="http://schemas.openxmlformats.org/presentationml/2006/main">
  <p:tag name="KPI_STORAGE" val="&lt;keypoint(@question:questionAndChart)&quot;&quot;&lt;question&quot;&quot;&lt;questionId&quot;002&quot;&gt;&lt;nocMode&quot;Auto&quot;&gt;&gt;&gt;"/>
  <p:tag name="KPI_HAS_CHART" val="true"/>
</p:tagLst>
</file>

<file path=ppt/tags/tag9.xml><?xml version="1.0" encoding="utf-8"?>
<p:tagLst xmlns:a="http://schemas.openxmlformats.org/drawingml/2006/main" xmlns:r="http://schemas.openxmlformats.org/officeDocument/2006/relationships" xmlns:p="http://schemas.openxmlformats.org/presentationml/2006/main">
  <p:tag name="QUESTION" val="tru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490</TotalTime>
  <Words>1355</Words>
  <Application>Microsoft Office PowerPoint</Application>
  <PresentationFormat>On-screen Show (4:3)</PresentationFormat>
  <Paragraphs>173</Paragraphs>
  <Slides>30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Century Schoolbook</vt:lpstr>
      <vt:lpstr>Times New Roman</vt:lpstr>
      <vt:lpstr>Wingdings</vt:lpstr>
      <vt:lpstr>Wingdings 2</vt:lpstr>
      <vt:lpstr>Oriel</vt:lpstr>
      <vt:lpstr>Conflict resolution </vt:lpstr>
      <vt:lpstr>PowerPoint Presentation</vt:lpstr>
      <vt:lpstr>PowerPoint Presentation</vt:lpstr>
      <vt:lpstr>PowerPoint Presentation</vt:lpstr>
      <vt:lpstr>PowerPoint Presentation</vt:lpstr>
      <vt:lpstr>What is Conflict???</vt:lpstr>
      <vt:lpstr>PowerPoint Presentation</vt:lpstr>
      <vt:lpstr>PowerPoint Presentation</vt:lpstr>
      <vt:lpstr>PowerPoint Presentation</vt:lpstr>
      <vt:lpstr>5 Types of Conflict </vt:lpstr>
      <vt:lpstr>5 Types of Conflict </vt:lpstr>
      <vt:lpstr>5 Types of Conflict </vt:lpstr>
      <vt:lpstr>5 Types of Conflict </vt:lpstr>
      <vt:lpstr>5 Types of Conflict </vt:lpstr>
      <vt:lpstr>PowerPoint Presentation</vt:lpstr>
      <vt:lpstr>PowerPoint Presentation</vt:lpstr>
      <vt:lpstr>PowerPoint Presentation</vt:lpstr>
      <vt:lpstr>PowerPoint Presentation</vt:lpstr>
      <vt:lpstr>When a dispute arises, often the best course of action is negotiation to resolve the disagreement.</vt:lpstr>
      <vt:lpstr>There are ways to work things out that allows everyone to meet their needs:</vt:lpstr>
      <vt:lpstr>PowerPoint Presentation</vt:lpstr>
      <vt:lpstr>PowerPoint Presentation</vt:lpstr>
      <vt:lpstr>PowerPoint Presentation</vt:lpstr>
      <vt:lpstr>PowerPoint Presentation</vt:lpstr>
      <vt:lpstr>PowerPoint Presentation</vt:lpstr>
      <vt:lpstr>PowerPoint Presentation</vt:lpstr>
      <vt:lpstr>Resources</vt:lpstr>
      <vt:lpstr>www.pfh.org 636-584-8724</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Stumble Weeds</dc:title>
  <dc:creator>LHuff</dc:creator>
  <cp:lastModifiedBy>EGrainger</cp:lastModifiedBy>
  <cp:revision>32</cp:revision>
  <dcterms:created xsi:type="dcterms:W3CDTF">2013-12-17T17:22:36Z</dcterms:created>
  <dcterms:modified xsi:type="dcterms:W3CDTF">2016-04-15T14:59:32Z</dcterms:modified>
</cp:coreProperties>
</file>